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0"/>
    <p:restoredTop sz="94657"/>
  </p:normalViewPr>
  <p:slideViewPr>
    <p:cSldViewPr snapToGrid="0">
      <p:cViewPr varScale="1">
        <p:scale>
          <a:sx n="151" d="100"/>
          <a:sy n="151" d="100"/>
        </p:scale>
        <p:origin x="-112" y="-5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3329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Shape 11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highlight>
                  <a:srgbClr val="FFFF00"/>
                </a:highlight>
              </a:rPr>
              <a:t>Deadline to submit to Deanna: Friday, July 6</a:t>
            </a:r>
            <a:endParaRPr b="1">
              <a:highlight>
                <a:srgbClr val="FFFF00"/>
              </a:highlight>
            </a:endParaRPr>
          </a:p>
          <a:p>
            <a:pPr marL="0" marR="0" lvl="0" indent="0" algn="l" rtl="0">
              <a:spcBef>
                <a:spcPts val="0"/>
              </a:spcBef>
              <a:spcAft>
                <a:spcPts val="0"/>
              </a:spcAft>
              <a:buNone/>
            </a:pPr>
            <a:endParaRPr b="1">
              <a:highlight>
                <a:srgbClr val="FFFF00"/>
              </a:highlight>
            </a:endParaRPr>
          </a:p>
          <a:p>
            <a:pPr marL="0" marR="0" lvl="0" indent="0" algn="l" rtl="0">
              <a:spcBef>
                <a:spcPts val="0"/>
              </a:spcBef>
              <a:spcAft>
                <a:spcPts val="0"/>
              </a:spcAft>
              <a:buNone/>
            </a:pPr>
            <a:r>
              <a:rPr lang="en-US" b="1">
                <a:highlight>
                  <a:srgbClr val="FFFF00"/>
                </a:highlight>
              </a:rPr>
              <a:t>Deanna, I can’t seem to open/find Brandon’s notes. Please resend so that I can add to the presentation.</a:t>
            </a:r>
            <a:endParaRPr b="1">
              <a:highlight>
                <a:srgbClr val="FFFF00"/>
              </a:highlight>
            </a:endParaRPr>
          </a:p>
          <a:p>
            <a:pPr marL="0" marR="0" lvl="0" indent="0" algn="l" rtl="0">
              <a:spcBef>
                <a:spcPts val="0"/>
              </a:spcBef>
              <a:spcAft>
                <a:spcPts val="0"/>
              </a:spcAft>
              <a:buNone/>
            </a:pPr>
            <a:r>
              <a:rPr lang="en-US" b="1">
                <a:highlight>
                  <a:srgbClr val="FFFF00"/>
                </a:highlight>
              </a:rPr>
              <a:t>Deanna, what day will this be presented?</a:t>
            </a:r>
            <a:endParaRPr sz="1200" b="1" i="0" u="none" strike="noStrike" cap="none">
              <a:solidFill>
                <a:schemeClr val="dk1"/>
              </a:solidFill>
              <a:highlight>
                <a:srgbClr val="FFFF00"/>
              </a:highlight>
            </a:endParaRPr>
          </a:p>
        </p:txBody>
      </p:sp>
      <p:sp>
        <p:nvSpPr>
          <p:cNvPr id="115" name="Shape 11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This slide will be written out by Deanna</a:t>
            </a:r>
            <a:endParaRPr/>
          </a:p>
          <a:p>
            <a:pPr marL="457200" lvl="0" indent="-228600" rtl="0">
              <a:spcBef>
                <a:spcPts val="0"/>
              </a:spcBef>
              <a:spcAft>
                <a:spcPts val="0"/>
              </a:spcAft>
              <a:buClr>
                <a:schemeClr val="dk1"/>
              </a:buClr>
              <a:buSzPts val="1200"/>
              <a:buNone/>
            </a:pPr>
            <a:r>
              <a:rPr lang="en-US" sz="1200">
                <a:solidFill>
                  <a:schemeClr val="dk1"/>
                </a:solidFill>
              </a:rPr>
              <a:t>Main subject points throughout PP</a:t>
            </a:r>
            <a:endParaRPr sz="1200">
              <a:solidFill>
                <a:schemeClr val="dk1"/>
              </a:solidFill>
            </a:endParaRPr>
          </a:p>
          <a:p>
            <a:pPr marL="457200" lvl="0" indent="-228600" rtl="0">
              <a:spcBef>
                <a:spcPts val="0"/>
              </a:spcBef>
              <a:spcAft>
                <a:spcPts val="0"/>
              </a:spcAft>
              <a:buClr>
                <a:schemeClr val="dk1"/>
              </a:buClr>
              <a:buSzPts val="1200"/>
              <a:buNone/>
            </a:pPr>
            <a:r>
              <a:rPr lang="en-US" sz="1200">
                <a:solidFill>
                  <a:schemeClr val="dk1"/>
                </a:solidFill>
              </a:rPr>
              <a:t>What peeps will learn</a:t>
            </a:r>
            <a:endParaRPr sz="1200">
              <a:solidFill>
                <a:schemeClr val="dk1"/>
              </a:solidFill>
            </a:endParaRPr>
          </a:p>
          <a:p>
            <a:pPr marL="457200" lvl="0" indent="-228600" rtl="0">
              <a:spcBef>
                <a:spcPts val="0"/>
              </a:spcBef>
              <a:spcAft>
                <a:spcPts val="0"/>
              </a:spcAft>
              <a:buClr>
                <a:schemeClr val="dk1"/>
              </a:buClr>
              <a:buSzPts val="1200"/>
              <a:buNone/>
            </a:pPr>
            <a:r>
              <a:rPr lang="en-US" sz="1200">
                <a:solidFill>
                  <a:schemeClr val="dk1"/>
                </a:solidFill>
              </a:rPr>
              <a:t>Purpose of toolkit</a:t>
            </a:r>
            <a:endParaRPr sz="1200">
              <a:solidFill>
                <a:schemeClr val="dk1"/>
              </a:solidFill>
            </a:endParaRPr>
          </a:p>
          <a:p>
            <a:pPr marL="0" lvl="0" indent="0" rtl="0">
              <a:spcBef>
                <a:spcPts val="0"/>
              </a:spcBef>
              <a:spcAft>
                <a:spcPts val="0"/>
              </a:spcAft>
              <a:buNone/>
            </a:pPr>
            <a:endParaRPr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This slide will be written out by Deanna</a:t>
            </a:r>
            <a:endParaRPr/>
          </a:p>
          <a:p>
            <a:pPr marL="457200" lvl="0" indent="-228600" rtl="0">
              <a:spcBef>
                <a:spcPts val="0"/>
              </a:spcBef>
              <a:spcAft>
                <a:spcPts val="0"/>
              </a:spcAft>
              <a:buClr>
                <a:schemeClr val="dk1"/>
              </a:buClr>
              <a:buSzPts val="1200"/>
              <a:buNone/>
            </a:pPr>
            <a:r>
              <a:rPr lang="en-US" sz="1200">
                <a:solidFill>
                  <a:schemeClr val="dk1"/>
                </a:solidFill>
              </a:rPr>
              <a:t>Main subject points throughout PP</a:t>
            </a:r>
            <a:endParaRPr sz="1200">
              <a:solidFill>
                <a:schemeClr val="dk1"/>
              </a:solidFill>
            </a:endParaRPr>
          </a:p>
          <a:p>
            <a:pPr marL="457200" lvl="0" indent="-228600" rtl="0">
              <a:spcBef>
                <a:spcPts val="0"/>
              </a:spcBef>
              <a:spcAft>
                <a:spcPts val="0"/>
              </a:spcAft>
              <a:buClr>
                <a:schemeClr val="dk1"/>
              </a:buClr>
              <a:buSzPts val="1200"/>
              <a:buNone/>
            </a:pPr>
            <a:r>
              <a:rPr lang="en-US" sz="1200">
                <a:solidFill>
                  <a:schemeClr val="dk1"/>
                </a:solidFill>
              </a:rPr>
              <a:t>What peeps will learn</a:t>
            </a:r>
            <a:endParaRPr sz="1200">
              <a:solidFill>
                <a:schemeClr val="dk1"/>
              </a:solidFill>
            </a:endParaRPr>
          </a:p>
          <a:p>
            <a:pPr marL="457200" lvl="0" indent="-228600" rtl="0">
              <a:spcBef>
                <a:spcPts val="0"/>
              </a:spcBef>
              <a:spcAft>
                <a:spcPts val="0"/>
              </a:spcAft>
              <a:buClr>
                <a:schemeClr val="dk1"/>
              </a:buClr>
              <a:buSzPts val="1200"/>
              <a:buNone/>
            </a:pPr>
            <a:r>
              <a:rPr lang="en-US" sz="1200">
                <a:solidFill>
                  <a:schemeClr val="dk1"/>
                </a:solidFill>
              </a:rPr>
              <a:t>Purpose of toolkit</a:t>
            </a:r>
            <a:endParaRPr sz="1200">
              <a:solidFill>
                <a:schemeClr val="dk1"/>
              </a:solidFill>
            </a:endParaRPr>
          </a:p>
          <a:p>
            <a:pPr marL="0" lvl="0" indent="0" rtl="0">
              <a:spcBef>
                <a:spcPts val="0"/>
              </a:spcBef>
              <a:spcAft>
                <a:spcPts val="0"/>
              </a:spcAft>
              <a:buNone/>
            </a:pPr>
            <a:endParaRPr sz="12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359" name="Shape 3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This slide will be written out by Deanna</a:t>
            </a:r>
            <a:endParaRPr/>
          </a:p>
          <a:p>
            <a:pPr marL="457200" lvl="0" indent="-228600" rtl="0">
              <a:spcBef>
                <a:spcPts val="0"/>
              </a:spcBef>
              <a:spcAft>
                <a:spcPts val="0"/>
              </a:spcAft>
              <a:buClr>
                <a:schemeClr val="dk1"/>
              </a:buClr>
              <a:buSzPts val="1200"/>
              <a:buNone/>
            </a:pPr>
            <a:r>
              <a:rPr lang="en-US" sz="1200">
                <a:solidFill>
                  <a:schemeClr val="dk1"/>
                </a:solidFill>
              </a:rPr>
              <a:t>Main subject points throughout PP</a:t>
            </a:r>
            <a:endParaRPr sz="1200">
              <a:solidFill>
                <a:schemeClr val="dk1"/>
              </a:solidFill>
            </a:endParaRPr>
          </a:p>
          <a:p>
            <a:pPr marL="457200" lvl="0" indent="-228600" rtl="0">
              <a:spcBef>
                <a:spcPts val="0"/>
              </a:spcBef>
              <a:spcAft>
                <a:spcPts val="0"/>
              </a:spcAft>
              <a:buClr>
                <a:schemeClr val="dk1"/>
              </a:buClr>
              <a:buSzPts val="1200"/>
              <a:buNone/>
            </a:pPr>
            <a:r>
              <a:rPr lang="en-US" sz="1200">
                <a:solidFill>
                  <a:schemeClr val="dk1"/>
                </a:solidFill>
              </a:rPr>
              <a:t>What peeps will learn</a:t>
            </a:r>
            <a:endParaRPr sz="1200">
              <a:solidFill>
                <a:schemeClr val="dk1"/>
              </a:solidFill>
            </a:endParaRPr>
          </a:p>
          <a:p>
            <a:pPr marL="457200" lvl="0" indent="-228600" rtl="0">
              <a:spcBef>
                <a:spcPts val="0"/>
              </a:spcBef>
              <a:spcAft>
                <a:spcPts val="0"/>
              </a:spcAft>
              <a:buClr>
                <a:schemeClr val="dk1"/>
              </a:buClr>
              <a:buSzPts val="1200"/>
              <a:buNone/>
            </a:pPr>
            <a:r>
              <a:rPr lang="en-US" sz="1200">
                <a:solidFill>
                  <a:schemeClr val="dk1"/>
                </a:solidFill>
              </a:rPr>
              <a:t>Purpose of toolkit</a:t>
            </a:r>
            <a:endParaRPr sz="1200">
              <a:solidFill>
                <a:schemeClr val="dk1"/>
              </a:solidFill>
            </a:endParaRPr>
          </a:p>
          <a:p>
            <a:pPr marL="0" lvl="0" indent="0" rtl="0">
              <a:spcBef>
                <a:spcPts val="0"/>
              </a:spcBef>
              <a:spcAft>
                <a:spcPts val="0"/>
              </a:spcAft>
              <a:buNone/>
            </a:pPr>
            <a:endParaRPr sz="12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This slide will be written out by Deanna</a:t>
            </a:r>
            <a:endParaRPr/>
          </a:p>
          <a:p>
            <a:pPr marL="457200" lvl="0" indent="-228600" rtl="0">
              <a:spcBef>
                <a:spcPts val="0"/>
              </a:spcBef>
              <a:spcAft>
                <a:spcPts val="0"/>
              </a:spcAft>
              <a:buClr>
                <a:schemeClr val="dk1"/>
              </a:buClr>
              <a:buSzPts val="1200"/>
              <a:buNone/>
            </a:pPr>
            <a:r>
              <a:rPr lang="en-US" sz="1200">
                <a:solidFill>
                  <a:schemeClr val="dk1"/>
                </a:solidFill>
              </a:rPr>
              <a:t>Main subject points throughout PP</a:t>
            </a:r>
            <a:endParaRPr sz="1200">
              <a:solidFill>
                <a:schemeClr val="dk1"/>
              </a:solidFill>
            </a:endParaRPr>
          </a:p>
          <a:p>
            <a:pPr marL="457200" lvl="0" indent="-228600" rtl="0">
              <a:spcBef>
                <a:spcPts val="0"/>
              </a:spcBef>
              <a:spcAft>
                <a:spcPts val="0"/>
              </a:spcAft>
              <a:buClr>
                <a:schemeClr val="dk1"/>
              </a:buClr>
              <a:buSzPts val="1200"/>
              <a:buNone/>
            </a:pPr>
            <a:r>
              <a:rPr lang="en-US" sz="1200">
                <a:solidFill>
                  <a:schemeClr val="dk1"/>
                </a:solidFill>
              </a:rPr>
              <a:t>What peeps will learn</a:t>
            </a:r>
            <a:endParaRPr sz="1200">
              <a:solidFill>
                <a:schemeClr val="dk1"/>
              </a:solidFill>
            </a:endParaRPr>
          </a:p>
          <a:p>
            <a:pPr marL="457200" lvl="0" indent="-228600" rtl="0">
              <a:spcBef>
                <a:spcPts val="0"/>
              </a:spcBef>
              <a:spcAft>
                <a:spcPts val="0"/>
              </a:spcAft>
              <a:buClr>
                <a:schemeClr val="dk1"/>
              </a:buClr>
              <a:buSzPts val="1200"/>
              <a:buNone/>
            </a:pPr>
            <a:r>
              <a:rPr lang="en-US" sz="1200">
                <a:solidFill>
                  <a:schemeClr val="dk1"/>
                </a:solidFill>
              </a:rPr>
              <a:t>Purpose of toolkit</a:t>
            </a:r>
            <a:endParaRPr sz="1200">
              <a:solidFill>
                <a:schemeClr val="dk1"/>
              </a:solidFill>
            </a:endParaRPr>
          </a:p>
          <a:p>
            <a:pPr marL="0" lvl="0" indent="0" rtl="0">
              <a:spcBef>
                <a:spcPts val="0"/>
              </a:spcBef>
              <a:spcAft>
                <a:spcPts val="0"/>
              </a:spcAft>
              <a:buNone/>
            </a:pPr>
            <a:endParaRPr sz="120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465" name="Shape 4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4" name="Shape 47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This slide will be written out by Deanna</a:t>
            </a:r>
            <a:endParaRPr/>
          </a:p>
          <a:p>
            <a:pPr marL="457200" lvl="0" indent="-228600" rtl="0">
              <a:spcBef>
                <a:spcPts val="0"/>
              </a:spcBef>
              <a:spcAft>
                <a:spcPts val="0"/>
              </a:spcAft>
              <a:buClr>
                <a:schemeClr val="dk1"/>
              </a:buClr>
              <a:buSzPts val="1200"/>
              <a:buNone/>
            </a:pPr>
            <a:r>
              <a:rPr lang="en-US" sz="1200">
                <a:solidFill>
                  <a:schemeClr val="dk1"/>
                </a:solidFill>
              </a:rPr>
              <a:t>Main subject points throughout PP</a:t>
            </a:r>
            <a:endParaRPr sz="1200">
              <a:solidFill>
                <a:schemeClr val="dk1"/>
              </a:solidFill>
            </a:endParaRPr>
          </a:p>
          <a:p>
            <a:pPr marL="457200" lvl="0" indent="-228600" rtl="0">
              <a:spcBef>
                <a:spcPts val="0"/>
              </a:spcBef>
              <a:spcAft>
                <a:spcPts val="0"/>
              </a:spcAft>
              <a:buClr>
                <a:schemeClr val="dk1"/>
              </a:buClr>
              <a:buSzPts val="1200"/>
              <a:buNone/>
            </a:pPr>
            <a:r>
              <a:rPr lang="en-US" sz="1200">
                <a:solidFill>
                  <a:schemeClr val="dk1"/>
                </a:solidFill>
              </a:rPr>
              <a:t>What peeps will learn</a:t>
            </a:r>
            <a:endParaRPr sz="1200">
              <a:solidFill>
                <a:schemeClr val="dk1"/>
              </a:solidFill>
            </a:endParaRPr>
          </a:p>
          <a:p>
            <a:pPr marL="457200" lvl="0" indent="-228600" rtl="0">
              <a:spcBef>
                <a:spcPts val="0"/>
              </a:spcBef>
              <a:spcAft>
                <a:spcPts val="0"/>
              </a:spcAft>
              <a:buClr>
                <a:schemeClr val="dk1"/>
              </a:buClr>
              <a:buSzPts val="1200"/>
              <a:buNone/>
            </a:pPr>
            <a:r>
              <a:rPr lang="en-US" sz="1200">
                <a:solidFill>
                  <a:schemeClr val="dk1"/>
                </a:solidFill>
              </a:rPr>
              <a:t>Purpose of toolkit</a:t>
            </a:r>
            <a:endParaRPr sz="1200">
              <a:solidFill>
                <a:schemeClr val="dk1"/>
              </a:solidFill>
            </a:endParaRPr>
          </a:p>
          <a:p>
            <a:pPr marL="0" lvl="0" indent="0" rtl="0">
              <a:spcBef>
                <a:spcPts val="0"/>
              </a:spcBef>
              <a:spcAft>
                <a:spcPts val="0"/>
              </a:spcAft>
              <a:buNone/>
            </a:pPr>
            <a:endParaRPr sz="120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502" name="Shape 5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512" name="Shape 5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3" name="Shape 52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This slide will be written out by Deanna</a:t>
            </a:r>
            <a:endParaRPr/>
          </a:p>
          <a:p>
            <a:pPr marL="457200" lvl="0" indent="-228600" rtl="0">
              <a:spcBef>
                <a:spcPts val="0"/>
              </a:spcBef>
              <a:spcAft>
                <a:spcPts val="0"/>
              </a:spcAft>
              <a:buClr>
                <a:schemeClr val="dk1"/>
              </a:buClr>
              <a:buSzPts val="1200"/>
              <a:buNone/>
            </a:pPr>
            <a:r>
              <a:rPr lang="en-US" sz="1200">
                <a:solidFill>
                  <a:schemeClr val="dk1"/>
                </a:solidFill>
              </a:rPr>
              <a:t>Main subject points throughout PP</a:t>
            </a:r>
            <a:endParaRPr sz="1200">
              <a:solidFill>
                <a:schemeClr val="dk1"/>
              </a:solidFill>
            </a:endParaRPr>
          </a:p>
          <a:p>
            <a:pPr marL="457200" lvl="0" indent="-228600" rtl="0">
              <a:spcBef>
                <a:spcPts val="0"/>
              </a:spcBef>
              <a:spcAft>
                <a:spcPts val="0"/>
              </a:spcAft>
              <a:buClr>
                <a:schemeClr val="dk1"/>
              </a:buClr>
              <a:buSzPts val="1200"/>
              <a:buNone/>
            </a:pPr>
            <a:r>
              <a:rPr lang="en-US" sz="1200">
                <a:solidFill>
                  <a:schemeClr val="dk1"/>
                </a:solidFill>
              </a:rPr>
              <a:t>What peeps will learn</a:t>
            </a:r>
            <a:endParaRPr sz="1200">
              <a:solidFill>
                <a:schemeClr val="dk1"/>
              </a:solidFill>
            </a:endParaRPr>
          </a:p>
          <a:p>
            <a:pPr marL="457200" lvl="0" indent="-228600" rtl="0">
              <a:spcBef>
                <a:spcPts val="0"/>
              </a:spcBef>
              <a:spcAft>
                <a:spcPts val="0"/>
              </a:spcAft>
              <a:buClr>
                <a:schemeClr val="dk1"/>
              </a:buClr>
              <a:buSzPts val="1200"/>
              <a:buNone/>
            </a:pPr>
            <a:r>
              <a:rPr lang="en-US" sz="1200">
                <a:solidFill>
                  <a:schemeClr val="dk1"/>
                </a:solidFill>
              </a:rPr>
              <a:t>Purpose of toolkit</a:t>
            </a:r>
            <a:endParaRPr sz="1200">
              <a:solidFill>
                <a:schemeClr val="dk1"/>
              </a:solidFill>
            </a:endParaRPr>
          </a:p>
          <a:p>
            <a:pPr marL="0" lvl="0" indent="0" rtl="0">
              <a:spcBef>
                <a:spcPts val="0"/>
              </a:spcBef>
              <a:spcAft>
                <a:spcPts val="0"/>
              </a:spcAft>
              <a:buNone/>
            </a:pPr>
            <a:endParaRPr sz="120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480"/>
              </a:spcBef>
              <a:spcAft>
                <a:spcPts val="0"/>
              </a:spcAft>
              <a:buNone/>
            </a:pPr>
            <a:r>
              <a:rPr lang="en-US" b="1">
                <a:solidFill>
                  <a:srgbClr val="26282A"/>
                </a:solidFill>
                <a:highlight>
                  <a:srgbClr val="FFFF00"/>
                </a:highlight>
                <a:latin typeface="Arial"/>
                <a:ea typeface="Arial"/>
                <a:cs typeface="Arial"/>
                <a:sym typeface="Arial"/>
              </a:rPr>
              <a:t>Deanna, would you like to include numbers and emails?</a:t>
            </a:r>
            <a:endParaRPr>
              <a:highlight>
                <a:srgbClr val="FFFF00"/>
              </a:highlight>
            </a:endParaRPr>
          </a:p>
        </p:txBody>
      </p:sp>
      <p:sp>
        <p:nvSpPr>
          <p:cNvPr id="550" name="Shape 5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557" name="Shape 5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This slide will be written out by Deanna</a:t>
            </a:r>
            <a:endParaRPr/>
          </a:p>
          <a:p>
            <a:pPr marL="457200" lvl="0" indent="-228600" rtl="0">
              <a:spcBef>
                <a:spcPts val="0"/>
              </a:spcBef>
              <a:spcAft>
                <a:spcPts val="0"/>
              </a:spcAft>
              <a:buClr>
                <a:schemeClr val="dk1"/>
              </a:buClr>
              <a:buSzPts val="1200"/>
              <a:buNone/>
            </a:pPr>
            <a:r>
              <a:rPr lang="en-US" sz="1200">
                <a:solidFill>
                  <a:schemeClr val="dk1"/>
                </a:solidFill>
              </a:rPr>
              <a:t>Main subject points throughout PP</a:t>
            </a:r>
            <a:endParaRPr sz="1200">
              <a:solidFill>
                <a:schemeClr val="dk1"/>
              </a:solidFill>
            </a:endParaRPr>
          </a:p>
          <a:p>
            <a:pPr marL="457200" lvl="0" indent="-228600" rtl="0">
              <a:spcBef>
                <a:spcPts val="0"/>
              </a:spcBef>
              <a:spcAft>
                <a:spcPts val="0"/>
              </a:spcAft>
              <a:buClr>
                <a:schemeClr val="dk1"/>
              </a:buClr>
              <a:buSzPts val="1200"/>
              <a:buNone/>
            </a:pPr>
            <a:r>
              <a:rPr lang="en-US" sz="1200">
                <a:solidFill>
                  <a:schemeClr val="dk1"/>
                </a:solidFill>
              </a:rPr>
              <a:t>What peeps will learn</a:t>
            </a:r>
            <a:endParaRPr sz="1200">
              <a:solidFill>
                <a:schemeClr val="dk1"/>
              </a:solidFill>
            </a:endParaRPr>
          </a:p>
          <a:p>
            <a:pPr marL="457200" lvl="0" indent="-228600" rtl="0">
              <a:spcBef>
                <a:spcPts val="0"/>
              </a:spcBef>
              <a:spcAft>
                <a:spcPts val="0"/>
              </a:spcAft>
              <a:buClr>
                <a:schemeClr val="dk1"/>
              </a:buClr>
              <a:buSzPts val="1200"/>
              <a:buNone/>
            </a:pPr>
            <a:r>
              <a:rPr lang="en-US" sz="1200">
                <a:solidFill>
                  <a:schemeClr val="dk1"/>
                </a:solidFill>
              </a:rPr>
              <a:t>Purpose of toolkit</a:t>
            </a:r>
            <a:endParaRPr sz="1200">
              <a:solidFill>
                <a:schemeClr val="dk1"/>
              </a:solidFill>
            </a:endParaRPr>
          </a:p>
          <a:p>
            <a:pPr marL="0" lvl="0" indent="0" rtl="0">
              <a:spcBef>
                <a:spcPts val="0"/>
              </a:spcBef>
              <a:spcAft>
                <a:spcPts val="0"/>
              </a:spcAft>
              <a:buNone/>
            </a:pPr>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This slide will be written out by Deanna</a:t>
            </a:r>
            <a:endParaRPr/>
          </a:p>
          <a:p>
            <a:pPr marL="457200" lvl="0" indent="-228600" rtl="0">
              <a:spcBef>
                <a:spcPts val="0"/>
              </a:spcBef>
              <a:spcAft>
                <a:spcPts val="0"/>
              </a:spcAft>
              <a:buClr>
                <a:schemeClr val="dk1"/>
              </a:buClr>
              <a:buSzPts val="1200"/>
              <a:buNone/>
            </a:pPr>
            <a:r>
              <a:rPr lang="en-US" sz="1200">
                <a:solidFill>
                  <a:schemeClr val="dk1"/>
                </a:solidFill>
              </a:rPr>
              <a:t>Main subject points throughout PP</a:t>
            </a:r>
            <a:endParaRPr sz="1200">
              <a:solidFill>
                <a:schemeClr val="dk1"/>
              </a:solidFill>
            </a:endParaRPr>
          </a:p>
          <a:p>
            <a:pPr marL="457200" lvl="0" indent="-228600" rtl="0">
              <a:spcBef>
                <a:spcPts val="0"/>
              </a:spcBef>
              <a:spcAft>
                <a:spcPts val="0"/>
              </a:spcAft>
              <a:buClr>
                <a:schemeClr val="dk1"/>
              </a:buClr>
              <a:buSzPts val="1200"/>
              <a:buNone/>
            </a:pPr>
            <a:r>
              <a:rPr lang="en-US" sz="1200">
                <a:solidFill>
                  <a:schemeClr val="dk1"/>
                </a:solidFill>
              </a:rPr>
              <a:t>What peeps will learn</a:t>
            </a:r>
            <a:endParaRPr sz="1200">
              <a:solidFill>
                <a:schemeClr val="dk1"/>
              </a:solidFill>
            </a:endParaRPr>
          </a:p>
          <a:p>
            <a:pPr marL="457200" lvl="0" indent="-228600" rtl="0">
              <a:spcBef>
                <a:spcPts val="0"/>
              </a:spcBef>
              <a:spcAft>
                <a:spcPts val="0"/>
              </a:spcAft>
              <a:buClr>
                <a:schemeClr val="dk1"/>
              </a:buClr>
              <a:buSzPts val="1200"/>
              <a:buNone/>
            </a:pPr>
            <a:r>
              <a:rPr lang="en-US" sz="1200">
                <a:solidFill>
                  <a:schemeClr val="dk1"/>
                </a:solidFill>
              </a:rPr>
              <a:t>Purpose of toolkit</a:t>
            </a:r>
            <a:endParaRPr sz="1200">
              <a:solidFill>
                <a:schemeClr val="dk1"/>
              </a:solidFill>
            </a:endParaRPr>
          </a:p>
          <a:p>
            <a:pPr marL="0" lvl="0" indent="0" rtl="0">
              <a:spcBef>
                <a:spcPts val="0"/>
              </a:spcBef>
              <a:spcAft>
                <a:spcPts val="0"/>
              </a:spcAft>
              <a:buNone/>
            </a:pPr>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jpe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pic>
        <p:nvPicPr>
          <p:cNvPr id="15" name="Shape 15"/>
          <p:cNvPicPr preferRelativeResize="0"/>
          <p:nvPr/>
        </p:nvPicPr>
        <p:blipFill rotWithShape="1">
          <a:blip r:embed="rId2">
            <a:alphaModFix/>
          </a:blip>
          <a:srcRect/>
          <a:stretch/>
        </p:blipFill>
        <p:spPr>
          <a:xfrm>
            <a:off x="0" y="-67455"/>
            <a:ext cx="7315198" cy="4571999"/>
          </a:xfrm>
          <a:prstGeom prst="rect">
            <a:avLst/>
          </a:prstGeom>
          <a:noFill/>
          <a:ln>
            <a:noFill/>
          </a:ln>
        </p:spPr>
      </p:pic>
      <p:pic>
        <p:nvPicPr>
          <p:cNvPr id="16" name="Shape 16"/>
          <p:cNvPicPr preferRelativeResize="0"/>
          <p:nvPr/>
        </p:nvPicPr>
        <p:blipFill rotWithShape="1">
          <a:blip r:embed="rId2" cstate="screen">
            <a:alphaModFix/>
            <a:extLst>
              <a:ext uri="{28A0092B-C50C-407E-A947-70E740481C1C}">
                <a14:useLocalDpi xmlns:a14="http://schemas.microsoft.com/office/drawing/2010/main"/>
              </a:ext>
            </a:extLst>
          </a:blip>
          <a:srcRect r="16017"/>
          <a:stretch/>
        </p:blipFill>
        <p:spPr>
          <a:xfrm>
            <a:off x="3000531" y="-67455"/>
            <a:ext cx="6143469" cy="4571999"/>
          </a:xfrm>
          <a:prstGeom prst="rect">
            <a:avLst/>
          </a:prstGeom>
          <a:noFill/>
          <a:ln>
            <a:noFill/>
          </a:ln>
        </p:spPr>
      </p:pic>
      <p:sp>
        <p:nvSpPr>
          <p:cNvPr id="17" name="Shape 17"/>
          <p:cNvSpPr/>
          <p:nvPr/>
        </p:nvSpPr>
        <p:spPr>
          <a:xfrm>
            <a:off x="0" y="1798820"/>
            <a:ext cx="9144000" cy="3344679"/>
          </a:xfrm>
          <a:prstGeom prst="rect">
            <a:avLst/>
          </a:prstGeom>
          <a:solidFill>
            <a:schemeClr val="lt2"/>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 name="Shape 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86664" y="-259238"/>
            <a:ext cx="4370672" cy="32780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7" name="Shape 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Shape 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1" name="Shape 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Shape 8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5" name="Shape 8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6" name="Shape 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 name="Shape 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2" name="Shape 9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3" name="Shape 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6" name="Shape 9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7"/>
        <p:cNvGrpSpPr/>
        <p:nvPr/>
      </p:nvGrpSpPr>
      <p:grpSpPr>
        <a:xfrm>
          <a:off x="0" y="0"/>
          <a:ext cx="0" cy="0"/>
          <a:chOff x="0" y="0"/>
          <a:chExt cx="0" cy="0"/>
        </a:xfrm>
      </p:grpSpPr>
      <p:sp>
        <p:nvSpPr>
          <p:cNvPr id="98" name="Shape 9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0" name="Shape 10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 name="Shape 10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02" name="Shape 10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05" name="Shape 10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Shape 107"/>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8" name="Shape 10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9" name="Shape 10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Shape 1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ulleted List">
  <p:cSld name="Title and Bulleted List">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1617043"/>
            <a:ext cx="8229600" cy="2691295"/>
          </a:xfrm>
          <a:prstGeom prst="rect">
            <a:avLst/>
          </a:prstGeom>
          <a:noFill/>
          <a:ln>
            <a:noFill/>
          </a:ln>
        </p:spPr>
        <p:txBody>
          <a:bodyPr spcFirstLastPara="1" wrap="square" lIns="91425" tIns="45700" rIns="91425" bIns="45700" anchor="t" anchorCtr="0"/>
          <a:lstStyle>
            <a:lvl1pPr marL="457200" marR="0" lvl="0" indent="-405384" algn="l" rtl="0">
              <a:lnSpc>
                <a:spcPct val="100000"/>
              </a:lnSpc>
              <a:spcBef>
                <a:spcPts val="480"/>
              </a:spcBef>
              <a:spcAft>
                <a:spcPts val="0"/>
              </a:spcAft>
              <a:buClr>
                <a:schemeClr val="dk1"/>
              </a:buClr>
              <a:buSzPts val="2784"/>
              <a:buFont typeface="Arial"/>
              <a:buChar char="•"/>
              <a:defRPr sz="2400" b="0" i="0" u="none" strike="noStrike" cap="none">
                <a:solidFill>
                  <a:schemeClr val="dk1"/>
                </a:solidFill>
                <a:latin typeface="Source Sans Pro"/>
                <a:ea typeface="Source Sans Pro"/>
                <a:cs typeface="Source Sans Pro"/>
                <a:sym typeface="Source Sans Pro"/>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title"/>
          </p:nvPr>
        </p:nvSpPr>
        <p:spPr>
          <a:xfrm>
            <a:off x="457200" y="604991"/>
            <a:ext cx="8229600" cy="726504"/>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2" name="Shape 2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8125" y="4289088"/>
            <a:ext cx="1573849" cy="7869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line + Single Column" type="obj">
  <p:cSld name="OBJECT">
    <p:spTree>
      <p:nvGrpSpPr>
        <p:cNvPr id="1" name="Shape 23"/>
        <p:cNvGrpSpPr/>
        <p:nvPr/>
      </p:nvGrpSpPr>
      <p:grpSpPr>
        <a:xfrm>
          <a:off x="0" y="0"/>
          <a:ext cx="0" cy="0"/>
          <a:chOff x="0" y="0"/>
          <a:chExt cx="0" cy="0"/>
        </a:xfrm>
      </p:grpSpPr>
      <p:pic>
        <p:nvPicPr>
          <p:cNvPr id="24" name="Shape 2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0"/>
            <a:ext cx="2569221" cy="4504544"/>
          </a:xfrm>
          <a:prstGeom prst="rect">
            <a:avLst/>
          </a:prstGeom>
          <a:noFill/>
          <a:ln>
            <a:noFill/>
          </a:ln>
        </p:spPr>
      </p:pic>
      <p:pic>
        <p:nvPicPr>
          <p:cNvPr id="25" name="Shape 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375755"/>
            <a:ext cx="2569220" cy="2767745"/>
          </a:xfrm>
          <a:prstGeom prst="rect">
            <a:avLst/>
          </a:prstGeom>
          <a:noFill/>
          <a:ln>
            <a:noFill/>
          </a:ln>
        </p:spPr>
      </p:pic>
      <p:sp>
        <p:nvSpPr>
          <p:cNvPr id="26" name="Shape 26"/>
          <p:cNvSpPr txBox="1">
            <a:spLocks noGrp="1"/>
          </p:cNvSpPr>
          <p:nvPr>
            <p:ph type="title"/>
          </p:nvPr>
        </p:nvSpPr>
        <p:spPr>
          <a:xfrm>
            <a:off x="3111760" y="920116"/>
            <a:ext cx="5387756" cy="682975"/>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Shape 27"/>
          <p:cNvSpPr txBox="1">
            <a:spLocks noGrp="1"/>
          </p:cNvSpPr>
          <p:nvPr>
            <p:ph type="body" idx="1"/>
          </p:nvPr>
        </p:nvSpPr>
        <p:spPr>
          <a:xfrm>
            <a:off x="3143844" y="2079057"/>
            <a:ext cx="5323588" cy="2209618"/>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520"/>
              </a:spcBef>
              <a:spcAft>
                <a:spcPts val="0"/>
              </a:spcAft>
              <a:buClr>
                <a:schemeClr val="accent6"/>
              </a:buClr>
              <a:buSzPts val="3016"/>
              <a:buFont typeface="Arial"/>
              <a:buNone/>
              <a:defRPr sz="2600" b="0" i="0" u="none" strike="noStrike" cap="none">
                <a:solidFill>
                  <a:schemeClr val="dk1"/>
                </a:solidFill>
                <a:latin typeface="Source Sans Pro"/>
                <a:ea typeface="Source Sans Pro"/>
                <a:cs typeface="Source Sans Pro"/>
                <a:sym typeface="Source Sans Pro"/>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8" name="Shape 28"/>
          <p:cNvCxnSpPr/>
          <p:nvPr/>
        </p:nvCxnSpPr>
        <p:spPr>
          <a:xfrm>
            <a:off x="3143844" y="1763028"/>
            <a:ext cx="898358" cy="0"/>
          </a:xfrm>
          <a:prstGeom prst="straightConnector1">
            <a:avLst/>
          </a:prstGeom>
          <a:noFill/>
          <a:ln w="19050" cap="flat" cmpd="sng">
            <a:solidFill>
              <a:schemeClr val="accent6"/>
            </a:solidFill>
            <a:prstDash val="solid"/>
            <a:round/>
            <a:headEnd type="none" w="sm" len="sm"/>
            <a:tailEnd type="none" w="sm" len="sm"/>
          </a:ln>
        </p:spPr>
      </p:cxnSp>
      <p:sp>
        <p:nvSpPr>
          <p:cNvPr id="29" name="Shape 29"/>
          <p:cNvSpPr/>
          <p:nvPr/>
        </p:nvSpPr>
        <p:spPr>
          <a:xfrm>
            <a:off x="0" y="0"/>
            <a:ext cx="9144000" cy="2117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0" name="Shape 3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8125" y="4289088"/>
            <a:ext cx="1573849" cy="7869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line + Object">
  <p:cSld name="Headline + Object">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1033271" y="1736146"/>
            <a:ext cx="7077457" cy="246888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80"/>
              </a:spcBef>
              <a:spcAft>
                <a:spcPts val="0"/>
              </a:spcAft>
              <a:buClr>
                <a:schemeClr val="accent6"/>
              </a:buClr>
              <a:buSzPts val="2784"/>
              <a:buFont typeface="Arial"/>
              <a:buNone/>
              <a:defRPr sz="2400" b="0" i="0" u="none" strike="noStrike" cap="none">
                <a:solidFill>
                  <a:schemeClr val="dk1"/>
                </a:solidFill>
                <a:latin typeface="Source Sans Pro"/>
                <a:ea typeface="Source Sans Pro"/>
                <a:cs typeface="Source Sans Pro"/>
                <a:sym typeface="Source Sans Pro"/>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title"/>
          </p:nvPr>
        </p:nvSpPr>
        <p:spPr>
          <a:xfrm>
            <a:off x="457200" y="604991"/>
            <a:ext cx="8229600" cy="726504"/>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 name="Shape 3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8125" y="4289088"/>
            <a:ext cx="1573849" cy="7869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457200" y="2148840"/>
            <a:ext cx="4038600" cy="1836019"/>
          </a:xfrm>
          <a:prstGeom prst="rect">
            <a:avLst/>
          </a:prstGeom>
          <a:noFill/>
          <a:ln>
            <a:noFill/>
          </a:ln>
        </p:spPr>
        <p:txBody>
          <a:bodyPr spcFirstLastPara="1" wrap="square" lIns="91425" tIns="45700" rIns="91425" bIns="45700" anchor="t" anchorCtr="0"/>
          <a:lstStyle>
            <a:lvl1pPr marL="457200" marR="0" lvl="0" indent="-228600" algn="l" rtl="0">
              <a:spcBef>
                <a:spcPts val="400"/>
              </a:spcBef>
              <a:spcAft>
                <a:spcPts val="0"/>
              </a:spcAft>
              <a:buClr>
                <a:schemeClr val="accent6"/>
              </a:buClr>
              <a:buSzPts val="2320"/>
              <a:buFont typeface="Arial"/>
              <a:buNone/>
              <a:defRPr sz="2000" b="0" i="0" u="none" strike="noStrike" cap="none">
                <a:solidFill>
                  <a:schemeClr val="dk1"/>
                </a:solidFill>
                <a:latin typeface="Source Sans Pro"/>
                <a:ea typeface="Source Sans Pro"/>
                <a:cs typeface="Source Sans Pro"/>
                <a:sym typeface="Source Sans Pro"/>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body" idx="2"/>
          </p:nvPr>
        </p:nvSpPr>
        <p:spPr>
          <a:xfrm>
            <a:off x="4648200" y="2148840"/>
            <a:ext cx="4038600" cy="1836020"/>
          </a:xfrm>
          <a:prstGeom prst="rect">
            <a:avLst/>
          </a:prstGeom>
          <a:noFill/>
          <a:ln>
            <a:noFill/>
          </a:ln>
        </p:spPr>
        <p:txBody>
          <a:bodyPr spcFirstLastPara="1" wrap="square" lIns="91425" tIns="45700" rIns="91425" bIns="45700" anchor="t" anchorCtr="0"/>
          <a:lstStyle>
            <a:lvl1pPr marL="457200" marR="0" lvl="0" indent="-228600" algn="l" rtl="0">
              <a:spcBef>
                <a:spcPts val="400"/>
              </a:spcBef>
              <a:spcAft>
                <a:spcPts val="0"/>
              </a:spcAft>
              <a:buClr>
                <a:schemeClr val="accent6"/>
              </a:buClr>
              <a:buSzPts val="2320"/>
              <a:buFont typeface="Arial"/>
              <a:buNone/>
              <a:defRPr sz="2000" b="0" i="0" u="none" strike="noStrike" cap="none">
                <a:solidFill>
                  <a:schemeClr val="dk1"/>
                </a:solidFill>
                <a:latin typeface="Source Sans Pro"/>
                <a:ea typeface="Source Sans Pro"/>
                <a:cs typeface="Source Sans Pro"/>
                <a:sym typeface="Source Sans Pro"/>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body" idx="3"/>
          </p:nvPr>
        </p:nvSpPr>
        <p:spPr>
          <a:xfrm>
            <a:off x="457200" y="1754099"/>
            <a:ext cx="4038600" cy="394740"/>
          </a:xfrm>
          <a:prstGeom prst="rect">
            <a:avLst/>
          </a:prstGeom>
          <a:noFill/>
          <a:ln>
            <a:noFill/>
          </a:ln>
        </p:spPr>
        <p:txBody>
          <a:bodyPr spcFirstLastPara="1" wrap="square" lIns="91425" tIns="45700" rIns="91425" bIns="45700" anchor="t" anchorCtr="0"/>
          <a:lstStyle>
            <a:lvl1pPr marL="457200" marR="0" lvl="0" indent="-228600" algn="l" rtl="0">
              <a:spcBef>
                <a:spcPts val="320"/>
              </a:spcBef>
              <a:spcAft>
                <a:spcPts val="0"/>
              </a:spcAft>
              <a:buClr>
                <a:schemeClr val="accent6"/>
              </a:buClr>
              <a:buSzPts val="1856"/>
              <a:buFont typeface="Arial"/>
              <a:buNone/>
              <a:defRPr sz="16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body" idx="4"/>
          </p:nvPr>
        </p:nvSpPr>
        <p:spPr>
          <a:xfrm>
            <a:off x="4648200" y="1754099"/>
            <a:ext cx="4038600" cy="394740"/>
          </a:xfrm>
          <a:prstGeom prst="rect">
            <a:avLst/>
          </a:prstGeom>
          <a:noFill/>
          <a:ln>
            <a:noFill/>
          </a:ln>
        </p:spPr>
        <p:txBody>
          <a:bodyPr spcFirstLastPara="1" wrap="square" lIns="91425" tIns="45700" rIns="91425" bIns="45700" anchor="t" anchorCtr="0"/>
          <a:lstStyle>
            <a:lvl1pPr marL="457200" marR="0" lvl="0" indent="-228600" algn="l" rtl="0">
              <a:spcBef>
                <a:spcPts val="320"/>
              </a:spcBef>
              <a:spcAft>
                <a:spcPts val="0"/>
              </a:spcAft>
              <a:buClr>
                <a:schemeClr val="accent6"/>
              </a:buClr>
              <a:buSzPts val="1856"/>
              <a:buFont typeface="Arial"/>
              <a:buNone/>
              <a:defRPr sz="16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title"/>
          </p:nvPr>
        </p:nvSpPr>
        <p:spPr>
          <a:xfrm>
            <a:off x="457200" y="604991"/>
            <a:ext cx="8229600" cy="726504"/>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1" name="Shape 4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8125" y="4289088"/>
            <a:ext cx="1573849" cy="7869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eaker Info">
  <p:cSld name="Speaker Info">
    <p:spTree>
      <p:nvGrpSpPr>
        <p:cNvPr id="1" name="Shape 42"/>
        <p:cNvGrpSpPr/>
        <p:nvPr/>
      </p:nvGrpSpPr>
      <p:grpSpPr>
        <a:xfrm>
          <a:off x="0" y="0"/>
          <a:ext cx="0" cy="0"/>
          <a:chOff x="0" y="0"/>
          <a:chExt cx="0" cy="0"/>
        </a:xfrm>
      </p:grpSpPr>
      <p:pic>
        <p:nvPicPr>
          <p:cNvPr id="43" name="Shape 43"/>
          <p:cNvPicPr preferRelativeResize="0"/>
          <p:nvPr/>
        </p:nvPicPr>
        <p:blipFill rotWithShape="1">
          <a:blip r:embed="rId2">
            <a:alphaModFix/>
          </a:blip>
          <a:srcRect/>
          <a:stretch/>
        </p:blipFill>
        <p:spPr>
          <a:xfrm>
            <a:off x="0" y="-67455"/>
            <a:ext cx="7315198" cy="4571999"/>
          </a:xfrm>
          <a:prstGeom prst="rect">
            <a:avLst/>
          </a:prstGeom>
          <a:noFill/>
          <a:ln>
            <a:noFill/>
          </a:ln>
        </p:spPr>
      </p:pic>
      <p:pic>
        <p:nvPicPr>
          <p:cNvPr id="44" name="Shape 4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15198" y="-67455"/>
            <a:ext cx="1828802" cy="4571999"/>
          </a:xfrm>
          <a:prstGeom prst="rect">
            <a:avLst/>
          </a:prstGeom>
          <a:noFill/>
          <a:ln>
            <a:noFill/>
          </a:ln>
        </p:spPr>
      </p:pic>
      <p:pic>
        <p:nvPicPr>
          <p:cNvPr id="45" name="Shape 4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3755035"/>
            <a:ext cx="7315198" cy="1388465"/>
          </a:xfrm>
          <a:prstGeom prst="rect">
            <a:avLst/>
          </a:prstGeom>
          <a:noFill/>
          <a:ln>
            <a:noFill/>
          </a:ln>
        </p:spPr>
      </p:pic>
      <p:pic>
        <p:nvPicPr>
          <p:cNvPr id="46" name="Shape 4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315198" y="2377817"/>
            <a:ext cx="1828802" cy="2765684"/>
          </a:xfrm>
          <a:prstGeom prst="rect">
            <a:avLst/>
          </a:prstGeom>
          <a:noFill/>
          <a:ln>
            <a:noFill/>
          </a:ln>
        </p:spPr>
      </p:pic>
      <p:sp>
        <p:nvSpPr>
          <p:cNvPr id="47" name="Shape 47"/>
          <p:cNvSpPr txBox="1"/>
          <p:nvPr/>
        </p:nvSpPr>
        <p:spPr>
          <a:xfrm>
            <a:off x="227589" y="204830"/>
            <a:ext cx="8688823" cy="4733841"/>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Shape 48"/>
          <p:cNvSpPr txBox="1">
            <a:spLocks noGrp="1"/>
          </p:cNvSpPr>
          <p:nvPr>
            <p:ph type="title"/>
          </p:nvPr>
        </p:nvSpPr>
        <p:spPr>
          <a:xfrm>
            <a:off x="457200" y="604991"/>
            <a:ext cx="8229600" cy="577722"/>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49" name="Shape 49"/>
          <p:cNvCxnSpPr/>
          <p:nvPr/>
        </p:nvCxnSpPr>
        <p:spPr>
          <a:xfrm>
            <a:off x="481263" y="1399777"/>
            <a:ext cx="898358" cy="0"/>
          </a:xfrm>
          <a:prstGeom prst="straightConnector1">
            <a:avLst/>
          </a:prstGeom>
          <a:noFill/>
          <a:ln w="19050" cap="flat" cmpd="sng">
            <a:solidFill>
              <a:schemeClr val="accent6"/>
            </a:solidFill>
            <a:prstDash val="solid"/>
            <a:round/>
            <a:headEnd type="none" w="sm" len="sm"/>
            <a:tailEnd type="none" w="sm" len="sm"/>
          </a:ln>
        </p:spPr>
      </p:cxnSp>
      <p:sp>
        <p:nvSpPr>
          <p:cNvPr id="50" name="Shape 50"/>
          <p:cNvSpPr txBox="1">
            <a:spLocks noGrp="1"/>
          </p:cNvSpPr>
          <p:nvPr>
            <p:ph type="body" idx="1"/>
          </p:nvPr>
        </p:nvSpPr>
        <p:spPr>
          <a:xfrm>
            <a:off x="457200" y="1617043"/>
            <a:ext cx="8229600" cy="213799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chemeClr val="dk1"/>
              </a:buClr>
              <a:buSzPts val="2320"/>
              <a:buFont typeface="Arial"/>
              <a:buNone/>
              <a:defRPr sz="2000" b="0" i="0" u="none" strike="noStrike" cap="none">
                <a:solidFill>
                  <a:schemeClr val="dk1"/>
                </a:solidFill>
                <a:latin typeface="Source Sans Pro"/>
                <a:ea typeface="Source Sans Pro"/>
                <a:cs typeface="Source Sans Pro"/>
                <a:sym typeface="Source Sans Pro"/>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1" name="Shape 5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8125" y="4289088"/>
            <a:ext cx="1573849" cy="7869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ponsor Thanks">
  <p:cSld name="Sponsor Thanks">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605289"/>
            <a:ext cx="8229600" cy="702141"/>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 name="Shape 5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157745" y="1117183"/>
            <a:ext cx="2417458" cy="2417458"/>
          </a:xfrm>
          <a:prstGeom prst="rect">
            <a:avLst/>
          </a:prstGeom>
          <a:noFill/>
          <a:ln>
            <a:noFill/>
          </a:ln>
        </p:spPr>
      </p:pic>
      <p:sp>
        <p:nvSpPr>
          <p:cNvPr id="55" name="Shape 55"/>
          <p:cNvSpPr txBox="1"/>
          <p:nvPr/>
        </p:nvSpPr>
        <p:spPr>
          <a:xfrm>
            <a:off x="457200" y="604991"/>
            <a:ext cx="8229600" cy="72650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3400"/>
              <a:buFont typeface="Arial"/>
              <a:buNone/>
            </a:pPr>
            <a:endParaRPr sz="3400" b="0" i="0">
              <a:solidFill>
                <a:schemeClr val="dk1"/>
              </a:solidFill>
              <a:latin typeface="Arial"/>
              <a:ea typeface="Arial"/>
              <a:cs typeface="Arial"/>
              <a:sym typeface="Arial"/>
            </a:endParaRPr>
          </a:p>
        </p:txBody>
      </p:sp>
      <p:cxnSp>
        <p:nvCxnSpPr>
          <p:cNvPr id="56" name="Shape 56"/>
          <p:cNvCxnSpPr/>
          <p:nvPr/>
        </p:nvCxnSpPr>
        <p:spPr>
          <a:xfrm>
            <a:off x="481263" y="1399777"/>
            <a:ext cx="898358" cy="0"/>
          </a:xfrm>
          <a:prstGeom prst="straightConnector1">
            <a:avLst/>
          </a:prstGeom>
          <a:noFill/>
          <a:ln w="19050" cap="flat" cmpd="sng">
            <a:solidFill>
              <a:schemeClr val="accent6"/>
            </a:solidFill>
            <a:prstDash val="solid"/>
            <a:round/>
            <a:headEnd type="none" w="sm" len="sm"/>
            <a:tailEnd type="none" w="sm" len="sm"/>
          </a:ln>
        </p:spPr>
      </p:cxnSp>
      <p:pic>
        <p:nvPicPr>
          <p:cNvPr id="57" name="Shape 5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1263" y="1559331"/>
            <a:ext cx="1916546" cy="1533165"/>
          </a:xfrm>
          <a:prstGeom prst="rect">
            <a:avLst/>
          </a:prstGeom>
          <a:noFill/>
          <a:ln>
            <a:noFill/>
          </a:ln>
        </p:spPr>
      </p:pic>
      <p:pic>
        <p:nvPicPr>
          <p:cNvPr id="58" name="Shape 5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458456" y="2818391"/>
            <a:ext cx="1796142" cy="1794706"/>
          </a:xfrm>
          <a:prstGeom prst="rect">
            <a:avLst/>
          </a:prstGeom>
          <a:noFill/>
          <a:ln>
            <a:noFill/>
          </a:ln>
        </p:spPr>
      </p:pic>
      <p:pic>
        <p:nvPicPr>
          <p:cNvPr id="59" name="Shape 5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480470" y="1474206"/>
            <a:ext cx="1703413" cy="1703413"/>
          </a:xfrm>
          <a:prstGeom prst="rect">
            <a:avLst/>
          </a:prstGeom>
          <a:noFill/>
          <a:ln>
            <a:noFill/>
          </a:ln>
        </p:spPr>
      </p:pic>
      <p:pic>
        <p:nvPicPr>
          <p:cNvPr id="60" name="Shape 60"/>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30442" y="3320333"/>
            <a:ext cx="982251" cy="974265"/>
          </a:xfrm>
          <a:prstGeom prst="rect">
            <a:avLst/>
          </a:prstGeom>
          <a:noFill/>
          <a:ln>
            <a:noFill/>
          </a:ln>
        </p:spPr>
      </p:pic>
      <p:pic>
        <p:nvPicPr>
          <p:cNvPr id="61" name="Shape 6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457641" y="3442873"/>
            <a:ext cx="1796515" cy="60338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2"/>
        <p:cNvGrpSpPr/>
        <p:nvPr/>
      </p:nvGrpSpPr>
      <p:grpSpPr>
        <a:xfrm>
          <a:off x="0" y="0"/>
          <a:ext cx="0" cy="0"/>
          <a:chOff x="0" y="0"/>
          <a:chExt cx="0" cy="0"/>
        </a:xfrm>
      </p:grpSpPr>
      <p:pic>
        <p:nvPicPr>
          <p:cNvPr id="63" name="Shape 63"/>
          <p:cNvPicPr preferRelativeResize="0"/>
          <p:nvPr/>
        </p:nvPicPr>
        <p:blipFill rotWithShape="1">
          <a:blip r:embed="rId2">
            <a:alphaModFix/>
          </a:blip>
          <a:srcRect/>
          <a:stretch/>
        </p:blipFill>
        <p:spPr>
          <a:xfrm>
            <a:off x="0" y="-67455"/>
            <a:ext cx="7315198" cy="4571999"/>
          </a:xfrm>
          <a:prstGeom prst="rect">
            <a:avLst/>
          </a:prstGeom>
          <a:noFill/>
          <a:ln>
            <a:noFill/>
          </a:ln>
        </p:spPr>
      </p:pic>
      <p:pic>
        <p:nvPicPr>
          <p:cNvPr id="64" name="Shape 6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15198" y="-67455"/>
            <a:ext cx="1828802" cy="4571999"/>
          </a:xfrm>
          <a:prstGeom prst="rect">
            <a:avLst/>
          </a:prstGeom>
          <a:noFill/>
          <a:ln>
            <a:noFill/>
          </a:ln>
        </p:spPr>
      </p:pic>
      <p:pic>
        <p:nvPicPr>
          <p:cNvPr id="65" name="Shape 6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3755035"/>
            <a:ext cx="7315198" cy="1388465"/>
          </a:xfrm>
          <a:prstGeom prst="rect">
            <a:avLst/>
          </a:prstGeom>
          <a:noFill/>
          <a:ln>
            <a:noFill/>
          </a:ln>
        </p:spPr>
      </p:pic>
      <p:pic>
        <p:nvPicPr>
          <p:cNvPr id="66" name="Shape 6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315198" y="2377817"/>
            <a:ext cx="1828802" cy="276568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 name="Shape 7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4" name="Shape 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theme" Target="../theme/theme2.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604991"/>
            <a:ext cx="8229600" cy="726504"/>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763932"/>
            <a:ext cx="8229600" cy="2609309"/>
          </a:xfrm>
          <a:prstGeom prst="rect">
            <a:avLst/>
          </a:prstGeom>
          <a:noFill/>
          <a:ln>
            <a:noFill/>
          </a:ln>
        </p:spPr>
        <p:txBody>
          <a:bodyPr spcFirstLastPara="1" wrap="square" lIns="91425" tIns="45700" rIns="91425" bIns="45700" anchor="t" anchorCtr="0"/>
          <a:lstStyle>
            <a:lvl1pPr marL="457200" marR="0" lvl="0" indent="-449580" algn="l" rtl="0">
              <a:spcBef>
                <a:spcPts val="600"/>
              </a:spcBef>
              <a:spcAft>
                <a:spcPts val="0"/>
              </a:spcAft>
              <a:buClr>
                <a:schemeClr val="accent6"/>
              </a:buClr>
              <a:buSzPts val="3480"/>
              <a:buFont typeface="Arial"/>
              <a:buChar char="•"/>
              <a:defRPr sz="3000" b="1" i="0" u="none" strike="noStrike" cap="none">
                <a:solidFill>
                  <a:schemeClr val="dk1"/>
                </a:solidFill>
                <a:latin typeface="Source Sans Pro"/>
                <a:ea typeface="Source Sans Pro"/>
                <a:cs typeface="Source Sans Pro"/>
                <a:sym typeface="Source Sans Pro"/>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p:nvPr/>
        </p:nvSpPr>
        <p:spPr>
          <a:xfrm>
            <a:off x="0" y="0"/>
            <a:ext cx="9144000" cy="2117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 name="Shape 13"/>
          <p:cNvCxnSpPr/>
          <p:nvPr/>
        </p:nvCxnSpPr>
        <p:spPr>
          <a:xfrm>
            <a:off x="481263" y="1399777"/>
            <a:ext cx="898358" cy="0"/>
          </a:xfrm>
          <a:prstGeom prst="straightConnector1">
            <a:avLst/>
          </a:prstGeom>
          <a:noFill/>
          <a:ln w="19050" cap="flat" cmpd="sng">
            <a:solidFill>
              <a:schemeClr val="accent6"/>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9" name="Shape 6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70" name="Shape 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jp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jp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37.jpeg"/><Relationship Id="rId6" Type="http://schemas.openxmlformats.org/officeDocument/2006/relationships/image" Target="../media/image38.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1.gif"/><Relationship Id="rId4" Type="http://schemas.openxmlformats.org/officeDocument/2006/relationships/image" Target="../media/image38.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38.png"/><Relationship Id="rId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38.png"/><Relationship Id="rId6"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jp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44.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jp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jp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47.jpe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47.jpeg"/><Relationship Id="rId6"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jp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jp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jp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ctrTitle" idx="4294967295"/>
          </p:nvPr>
        </p:nvSpPr>
        <p:spPr>
          <a:xfrm>
            <a:off x="866275" y="2571750"/>
            <a:ext cx="7579800" cy="855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2400" b="1"/>
              <a:t>Cut Once, Measure Twice: Why Careful Planning </a:t>
            </a:r>
            <a:endParaRPr sz="2400" b="1"/>
          </a:p>
          <a:p>
            <a:pPr marL="0" lvl="0" indent="0" algn="ctr" rtl="0">
              <a:lnSpc>
                <a:spcPct val="100000"/>
              </a:lnSpc>
              <a:spcBef>
                <a:spcPts val="0"/>
              </a:spcBef>
              <a:spcAft>
                <a:spcPts val="0"/>
              </a:spcAft>
              <a:buClr>
                <a:schemeClr val="dk1"/>
              </a:buClr>
              <a:buSzPts val="1100"/>
              <a:buFont typeface="Arial"/>
              <a:buNone/>
            </a:pPr>
            <a:r>
              <a:rPr lang="en-US" sz="2400" b="1"/>
              <a:t>is Key to a Successful Database Conversion</a:t>
            </a:r>
            <a:endParaRPr sz="2400" b="1" i="0" u="none" strike="noStrike" cap="none">
              <a:solidFill>
                <a:schemeClr val="dk1"/>
              </a:solidFill>
            </a:endParaRPr>
          </a:p>
        </p:txBody>
      </p:sp>
      <p:sp>
        <p:nvSpPr>
          <p:cNvPr id="118" name="Shape 118"/>
          <p:cNvSpPr txBox="1">
            <a:spLocks noGrp="1"/>
          </p:cNvSpPr>
          <p:nvPr>
            <p:ph type="subTitle" idx="4294967295"/>
          </p:nvPr>
        </p:nvSpPr>
        <p:spPr>
          <a:xfrm>
            <a:off x="770025" y="3942125"/>
            <a:ext cx="7991400" cy="1015800"/>
          </a:xfrm>
          <a:prstGeom prst="rect">
            <a:avLst/>
          </a:prstGeom>
          <a:noFill/>
          <a:ln>
            <a:noFill/>
          </a:ln>
        </p:spPr>
        <p:txBody>
          <a:bodyPr spcFirstLastPara="1" wrap="square" lIns="91425" tIns="45700" rIns="91425" bIns="45700" anchor="t" anchorCtr="0">
            <a:noAutofit/>
          </a:bodyPr>
          <a:lstStyle/>
          <a:p>
            <a:pPr marL="514350" lvl="0" indent="-413766" rtl="0">
              <a:spcBef>
                <a:spcPts val="0"/>
              </a:spcBef>
              <a:spcAft>
                <a:spcPts val="0"/>
              </a:spcAft>
              <a:buClr>
                <a:srgbClr val="000000"/>
              </a:buClr>
              <a:buSzPts val="1200"/>
              <a:buChar char="•"/>
            </a:pPr>
            <a:r>
              <a:rPr lang="en-US" sz="1200">
                <a:solidFill>
                  <a:srgbClr val="000000"/>
                </a:solidFill>
                <a:latin typeface="Arial"/>
                <a:ea typeface="Arial"/>
                <a:cs typeface="Arial"/>
                <a:sym typeface="Arial"/>
              </a:rPr>
              <a:t>Deanna Mackey, President/Executive Director, PTMMG</a:t>
            </a:r>
            <a:endParaRPr sz="1200">
              <a:solidFill>
                <a:srgbClr val="000000"/>
              </a:solidFill>
              <a:latin typeface="Arial"/>
              <a:ea typeface="Arial"/>
              <a:cs typeface="Arial"/>
              <a:sym typeface="Arial"/>
            </a:endParaRPr>
          </a:p>
          <a:p>
            <a:pPr marL="514350" lvl="0" indent="-413766" rtl="0">
              <a:spcBef>
                <a:spcPts val="480"/>
              </a:spcBef>
              <a:spcAft>
                <a:spcPts val="0"/>
              </a:spcAft>
              <a:buClr>
                <a:srgbClr val="000000"/>
              </a:buClr>
              <a:buSzPts val="1200"/>
              <a:buChar char="•"/>
            </a:pPr>
            <a:r>
              <a:rPr lang="en-US" sz="1200">
                <a:solidFill>
                  <a:srgbClr val="000000"/>
                </a:solidFill>
                <a:latin typeface="Arial"/>
                <a:ea typeface="Arial"/>
                <a:cs typeface="Arial"/>
                <a:sym typeface="Arial"/>
              </a:rPr>
              <a:t>Dan Stencel, Vice President of Membership, Rocky Mountain PBS</a:t>
            </a:r>
            <a:endParaRPr sz="1200">
              <a:solidFill>
                <a:srgbClr val="000000"/>
              </a:solidFill>
              <a:latin typeface="Arial"/>
              <a:ea typeface="Arial"/>
              <a:cs typeface="Arial"/>
              <a:sym typeface="Arial"/>
            </a:endParaRPr>
          </a:p>
          <a:p>
            <a:pPr marL="514350" lvl="0" indent="-413766" rtl="0">
              <a:spcBef>
                <a:spcPts val="480"/>
              </a:spcBef>
              <a:spcAft>
                <a:spcPts val="0"/>
              </a:spcAft>
              <a:buClr>
                <a:srgbClr val="000000"/>
              </a:buClr>
              <a:buSzPts val="1200"/>
              <a:buChar char="•"/>
            </a:pPr>
            <a:r>
              <a:rPr lang="en-US" sz="1200">
                <a:solidFill>
                  <a:srgbClr val="000000"/>
                </a:solidFill>
                <a:latin typeface="Arial"/>
                <a:ea typeface="Arial"/>
                <a:cs typeface="Arial"/>
                <a:sym typeface="Arial"/>
              </a:rPr>
              <a:t>Brandon Hemel, Senior Director Data Strategy &amp; Management, WETA</a:t>
            </a:r>
            <a:endParaRPr sz="1200">
              <a:solidFill>
                <a:srgbClr val="000000"/>
              </a:solidFill>
              <a:latin typeface="Arial"/>
              <a:ea typeface="Arial"/>
              <a:cs typeface="Arial"/>
              <a:sym typeface="Arial"/>
            </a:endParaRPr>
          </a:p>
          <a:p>
            <a:pPr marL="514350" lvl="0" indent="-413766" rtl="0">
              <a:spcBef>
                <a:spcPts val="480"/>
              </a:spcBef>
              <a:spcAft>
                <a:spcPts val="0"/>
              </a:spcAft>
              <a:buClr>
                <a:srgbClr val="000000"/>
              </a:buClr>
              <a:buSzPts val="1200"/>
              <a:buChar char="•"/>
            </a:pPr>
            <a:r>
              <a:rPr lang="en-US" sz="1200">
                <a:solidFill>
                  <a:srgbClr val="000000"/>
                </a:solidFill>
                <a:latin typeface="Arial"/>
                <a:ea typeface="Arial"/>
                <a:cs typeface="Arial"/>
                <a:sym typeface="Arial"/>
              </a:rPr>
              <a:t>Rachael Snow, Associate Director of Membership, OPB</a:t>
            </a:r>
            <a:endParaRPr sz="1200">
              <a:solidFill>
                <a:srgbClr val="000000"/>
              </a:solidFill>
              <a:latin typeface="Arial"/>
              <a:ea typeface="Arial"/>
              <a:cs typeface="Arial"/>
              <a:sym typeface="Arial"/>
            </a:endParaRPr>
          </a:p>
        </p:txBody>
      </p:sp>
      <p:cxnSp>
        <p:nvCxnSpPr>
          <p:cNvPr id="119" name="Shape 119"/>
          <p:cNvCxnSpPr/>
          <p:nvPr/>
        </p:nvCxnSpPr>
        <p:spPr>
          <a:xfrm>
            <a:off x="866273" y="3814583"/>
            <a:ext cx="898358" cy="0"/>
          </a:xfrm>
          <a:prstGeom prst="straightConnector1">
            <a:avLst/>
          </a:prstGeom>
          <a:noFill/>
          <a:ln w="19050" cap="flat" cmpd="sng">
            <a:solidFill>
              <a:schemeClr val="accent6"/>
            </a:solidFill>
            <a:prstDash val="solid"/>
            <a:round/>
            <a:headEnd type="none" w="sm" len="sm"/>
            <a:tailEnd type="none" w="sm" len="sm"/>
          </a:ln>
        </p:spPr>
      </p:cxnSp>
      <p:sp>
        <p:nvSpPr>
          <p:cNvPr id="120" name="Shape 120"/>
          <p:cNvSpPr txBox="1"/>
          <p:nvPr/>
        </p:nvSpPr>
        <p:spPr>
          <a:xfrm>
            <a:off x="770021" y="3482513"/>
            <a:ext cx="16380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t>July 11, 2018</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Shape 227"/>
          <p:cNvPicPr preferRelativeResize="0"/>
          <p:nvPr/>
        </p:nvPicPr>
        <p:blipFill>
          <a:blip r:embed="rId3">
            <a:alphaModFix/>
          </a:blip>
          <a:stretch>
            <a:fillRect/>
          </a:stretch>
        </p:blipFill>
        <p:spPr>
          <a:xfrm>
            <a:off x="2801463" y="1592766"/>
            <a:ext cx="1828800" cy="228600"/>
          </a:xfrm>
          <a:prstGeom prst="rect">
            <a:avLst/>
          </a:prstGeom>
          <a:noFill/>
          <a:ln>
            <a:noFill/>
          </a:ln>
        </p:spPr>
      </p:pic>
      <p:sp>
        <p:nvSpPr>
          <p:cNvPr id="228" name="Shape 228"/>
          <p:cNvSpPr txBox="1">
            <a:spLocks noGrp="1"/>
          </p:cNvSpPr>
          <p:nvPr>
            <p:ph type="title"/>
          </p:nvPr>
        </p:nvSpPr>
        <p:spPr>
          <a:xfrm>
            <a:off x="3072002" y="322266"/>
            <a:ext cx="5459400" cy="6831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2F3849"/>
              </a:buClr>
              <a:buSzPts val="3600"/>
              <a:buFont typeface="Arial"/>
              <a:buNone/>
            </a:pPr>
            <a:r>
              <a:rPr lang="en-US">
                <a:solidFill>
                  <a:srgbClr val="2F3849"/>
                </a:solidFill>
              </a:rPr>
              <a:t>Pre-Planning</a:t>
            </a:r>
            <a:endParaRPr/>
          </a:p>
        </p:txBody>
      </p:sp>
      <p:sp>
        <p:nvSpPr>
          <p:cNvPr id="229" name="Shape 229"/>
          <p:cNvSpPr txBox="1">
            <a:spLocks noGrp="1"/>
          </p:cNvSpPr>
          <p:nvPr>
            <p:ph type="body" idx="1"/>
          </p:nvPr>
        </p:nvSpPr>
        <p:spPr>
          <a:xfrm>
            <a:off x="3072000" y="1115481"/>
            <a:ext cx="5459400" cy="4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6"/>
              </a:buClr>
              <a:buSzPts val="2784"/>
              <a:buFont typeface="Arial"/>
              <a:buNone/>
            </a:pPr>
            <a:r>
              <a:rPr lang="en-US" sz="2400">
                <a:latin typeface="Arial"/>
                <a:ea typeface="Arial"/>
                <a:cs typeface="Arial"/>
                <a:sym typeface="Arial"/>
              </a:rPr>
              <a:t>OPB Story:</a:t>
            </a:r>
            <a:endParaRPr/>
          </a:p>
        </p:txBody>
      </p:sp>
      <p:pic>
        <p:nvPicPr>
          <p:cNvPr id="230" name="Shape 23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29013" y="373825"/>
            <a:ext cx="2334526" cy="2974088"/>
          </a:xfrm>
          <a:prstGeom prst="rect">
            <a:avLst/>
          </a:prstGeom>
          <a:noFill/>
          <a:ln>
            <a:noFill/>
          </a:ln>
        </p:spPr>
      </p:pic>
      <p:sp>
        <p:nvSpPr>
          <p:cNvPr id="231" name="Shape 231"/>
          <p:cNvSpPr/>
          <p:nvPr/>
        </p:nvSpPr>
        <p:spPr>
          <a:xfrm>
            <a:off x="128963" y="3411825"/>
            <a:ext cx="2334600" cy="9597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US" sz="1200" b="1" i="1">
                <a:solidFill>
                  <a:srgbClr val="FFFFFF"/>
                </a:solidFill>
              </a:rPr>
              <a:t>"It is better to look ahead and prepare than to look back and regret.”</a:t>
            </a:r>
            <a:r>
              <a:rPr lang="en-US" sz="1200" b="1">
                <a:solidFill>
                  <a:srgbClr val="FFFFFF"/>
                </a:solidFill>
              </a:rPr>
              <a:t> </a:t>
            </a:r>
            <a:endParaRPr sz="1200" b="1">
              <a:solidFill>
                <a:srgbClr val="FFFFFF"/>
              </a:solidFill>
            </a:endParaRPr>
          </a:p>
          <a:p>
            <a:pPr marL="0" lvl="0" indent="0" algn="r">
              <a:spcBef>
                <a:spcPts val="0"/>
              </a:spcBef>
              <a:spcAft>
                <a:spcPts val="0"/>
              </a:spcAft>
              <a:buClr>
                <a:schemeClr val="dk1"/>
              </a:buClr>
              <a:buSzPts val="1100"/>
              <a:buFont typeface="Arial"/>
              <a:buNone/>
            </a:pPr>
            <a:r>
              <a:rPr lang="en-US" sz="1200" b="1">
                <a:solidFill>
                  <a:srgbClr val="FFFFFF"/>
                </a:solidFill>
              </a:rPr>
              <a:t>Jackie Joyner-Kersee</a:t>
            </a:r>
            <a:endParaRPr sz="1200">
              <a:solidFill>
                <a:srgbClr val="FFFFFF"/>
              </a:solidFill>
            </a:endParaRPr>
          </a:p>
        </p:txBody>
      </p:sp>
      <p:sp>
        <p:nvSpPr>
          <p:cNvPr id="232" name="Shape 232"/>
          <p:cNvSpPr txBox="1"/>
          <p:nvPr/>
        </p:nvSpPr>
        <p:spPr>
          <a:xfrm>
            <a:off x="3131400" y="1341225"/>
            <a:ext cx="5340600" cy="2070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a:latin typeface="Times New Roman"/>
              <a:ea typeface="Times New Roman"/>
              <a:cs typeface="Times New Roman"/>
              <a:sym typeface="Times New Roman"/>
            </a:endParaRPr>
          </a:p>
          <a:p>
            <a:pPr marL="457200" lvl="0" indent="-298450" rtl="0">
              <a:lnSpc>
                <a:spcPct val="115000"/>
              </a:lnSpc>
              <a:spcBef>
                <a:spcPts val="0"/>
              </a:spcBef>
              <a:spcAft>
                <a:spcPts val="0"/>
              </a:spcAft>
              <a:buSzPts val="1100"/>
              <a:buChar char="●"/>
            </a:pPr>
            <a:r>
              <a:rPr lang="en-US" sz="1100">
                <a:solidFill>
                  <a:srgbClr val="000000"/>
                </a:solidFill>
              </a:rPr>
              <a:t>1 year vetting and decision-making before moving forward with vendor</a:t>
            </a:r>
            <a:endParaRPr sz="1100">
              <a:solidFill>
                <a:srgbClr val="000000"/>
              </a:solidFill>
            </a:endParaRPr>
          </a:p>
          <a:p>
            <a:pPr marL="914400" lvl="1" indent="-298450" rtl="0">
              <a:lnSpc>
                <a:spcPct val="115000"/>
              </a:lnSpc>
              <a:spcBef>
                <a:spcPts val="0"/>
              </a:spcBef>
              <a:spcAft>
                <a:spcPts val="0"/>
              </a:spcAft>
              <a:buClr>
                <a:srgbClr val="000000"/>
              </a:buClr>
              <a:buSzPts val="1100"/>
              <a:buChar char="○"/>
            </a:pPr>
            <a:r>
              <a:rPr lang="en-US" sz="1100">
                <a:solidFill>
                  <a:srgbClr val="000000"/>
                </a:solidFill>
              </a:rPr>
              <a:t>Mapping requirements</a:t>
            </a:r>
            <a:endParaRPr sz="1100">
              <a:solidFill>
                <a:srgbClr val="000000"/>
              </a:solidFill>
            </a:endParaRPr>
          </a:p>
          <a:p>
            <a:pPr marL="914400" lvl="1" indent="-298450" rtl="0">
              <a:lnSpc>
                <a:spcPct val="115000"/>
              </a:lnSpc>
              <a:spcBef>
                <a:spcPts val="0"/>
              </a:spcBef>
              <a:spcAft>
                <a:spcPts val="0"/>
              </a:spcAft>
              <a:buClr>
                <a:srgbClr val="000000"/>
              </a:buClr>
              <a:buSzPts val="1100"/>
              <a:buChar char="○"/>
            </a:pPr>
            <a:r>
              <a:rPr lang="en-US" sz="1100">
                <a:solidFill>
                  <a:srgbClr val="000000"/>
                </a:solidFill>
              </a:rPr>
              <a:t>Interviewing vendors</a:t>
            </a:r>
            <a:endParaRPr sz="1100">
              <a:solidFill>
                <a:srgbClr val="000000"/>
              </a:solidFill>
            </a:endParaRPr>
          </a:p>
          <a:p>
            <a:pPr marL="914400" lvl="1" indent="-298450" rtl="0">
              <a:lnSpc>
                <a:spcPct val="115000"/>
              </a:lnSpc>
              <a:spcBef>
                <a:spcPts val="0"/>
              </a:spcBef>
              <a:spcAft>
                <a:spcPts val="0"/>
              </a:spcAft>
              <a:buClr>
                <a:srgbClr val="000000"/>
              </a:buClr>
              <a:buSzPts val="1100"/>
              <a:buChar char="○"/>
            </a:pPr>
            <a:r>
              <a:rPr lang="en-US" sz="1100">
                <a:solidFill>
                  <a:srgbClr val="000000"/>
                </a:solidFill>
              </a:rPr>
              <a:t>Deep dive w/ 2 vendors</a:t>
            </a:r>
            <a:endParaRPr sz="1100">
              <a:solidFill>
                <a:srgbClr val="000000"/>
              </a:solidFill>
            </a:endParaRPr>
          </a:p>
          <a:p>
            <a:pPr marL="914400" lvl="1" indent="-298450" rtl="0">
              <a:lnSpc>
                <a:spcPct val="115000"/>
              </a:lnSpc>
              <a:spcBef>
                <a:spcPts val="0"/>
              </a:spcBef>
              <a:spcAft>
                <a:spcPts val="0"/>
              </a:spcAft>
              <a:buClr>
                <a:srgbClr val="000000"/>
              </a:buClr>
              <a:buSzPts val="1100"/>
              <a:buChar char="○"/>
            </a:pPr>
            <a:r>
              <a:rPr lang="en-US" sz="1100">
                <a:solidFill>
                  <a:srgbClr val="000000"/>
                </a:solidFill>
              </a:rPr>
              <a:t>Scope of work + document use cases + process to tell vendors what they needed – created a solid checklist through this process</a:t>
            </a:r>
            <a:endParaRPr sz="1100">
              <a:solidFill>
                <a:srgbClr val="000000"/>
              </a:solidFill>
            </a:endParaRPr>
          </a:p>
          <a:p>
            <a:pPr marL="914400" lvl="1" indent="-298450" rtl="0">
              <a:lnSpc>
                <a:spcPct val="115000"/>
              </a:lnSpc>
              <a:spcBef>
                <a:spcPts val="0"/>
              </a:spcBef>
              <a:spcAft>
                <a:spcPts val="0"/>
              </a:spcAft>
              <a:buClr>
                <a:srgbClr val="000000"/>
              </a:buClr>
              <a:buSzPts val="1100"/>
              <a:buChar char="○"/>
            </a:pPr>
            <a:r>
              <a:rPr lang="en-US" sz="1100">
                <a:solidFill>
                  <a:srgbClr val="000000"/>
                </a:solidFill>
              </a:rPr>
              <a:t>Documented all existing processes</a:t>
            </a:r>
            <a:endParaRPr sz="1100">
              <a:solidFill>
                <a:srgbClr val="000000"/>
              </a:solidFill>
            </a:endParaRPr>
          </a:p>
          <a:p>
            <a:pPr marL="0" lvl="0" indent="0" rtl="0">
              <a:lnSpc>
                <a:spcPct val="115000"/>
              </a:lnSpc>
              <a:spcBef>
                <a:spcPts val="1600"/>
              </a:spcBef>
              <a:spcAft>
                <a:spcPts val="0"/>
              </a:spcAft>
              <a:buNone/>
            </a:pPr>
            <a:endParaRPr sz="1000">
              <a:solidFill>
                <a:srgbClr val="000000"/>
              </a:solidFill>
              <a:latin typeface="Times New Roman"/>
              <a:ea typeface="Times New Roman"/>
              <a:cs typeface="Times New Roman"/>
              <a:sym typeface="Times New Roman"/>
            </a:endParaRPr>
          </a:p>
          <a:p>
            <a:pPr marL="0" lvl="0" indent="0" rtl="0">
              <a:lnSpc>
                <a:spcPct val="115000"/>
              </a:lnSpc>
              <a:spcBef>
                <a:spcPts val="1600"/>
              </a:spcBef>
              <a:spcAft>
                <a:spcPts val="1600"/>
              </a:spcAft>
              <a:buNone/>
            </a:pPr>
            <a:r>
              <a:rPr lang="en-US" sz="1000">
                <a:solidFill>
                  <a:srgbClr val="000000"/>
                </a:solidFill>
                <a:latin typeface="Times New Roman"/>
                <a:ea typeface="Times New Roman"/>
                <a:cs typeface="Times New Roman"/>
                <a:sym typeface="Times New Roman"/>
              </a:rPr>
              <a:t>	</a:t>
            </a:r>
            <a:endParaRPr sz="1000">
              <a:solidFill>
                <a:srgbClr val="000000"/>
              </a:solidFill>
              <a:latin typeface="Times New Roman"/>
              <a:ea typeface="Times New Roman"/>
              <a:cs typeface="Times New Roman"/>
              <a:sym typeface="Times New Roman"/>
            </a:endParaRPr>
          </a:p>
        </p:txBody>
      </p:sp>
      <p:sp>
        <p:nvSpPr>
          <p:cNvPr id="233" name="Shape 233"/>
          <p:cNvSpPr txBox="1"/>
          <p:nvPr/>
        </p:nvSpPr>
        <p:spPr>
          <a:xfrm>
            <a:off x="3131400" y="3074100"/>
            <a:ext cx="5279100" cy="1358100"/>
          </a:xfrm>
          <a:prstGeom prst="rect">
            <a:avLst/>
          </a:prstGeom>
          <a:noFill/>
          <a:ln>
            <a:noFill/>
          </a:ln>
        </p:spPr>
        <p:txBody>
          <a:bodyPr spcFirstLastPara="1" wrap="square" lIns="91425" tIns="91425" rIns="91425" bIns="91425" anchor="t" anchorCtr="0">
            <a:noAutofit/>
          </a:bodyPr>
          <a:lstStyle/>
          <a:p>
            <a:pPr marL="457200" lvl="0" indent="-298450" rtl="0">
              <a:lnSpc>
                <a:spcPct val="115000"/>
              </a:lnSpc>
              <a:spcBef>
                <a:spcPts val="0"/>
              </a:spcBef>
              <a:spcAft>
                <a:spcPts val="0"/>
              </a:spcAft>
              <a:buClr>
                <a:srgbClr val="000000"/>
              </a:buClr>
              <a:buSzPts val="1100"/>
              <a:buChar char="●"/>
            </a:pPr>
            <a:r>
              <a:rPr lang="en-US" sz="1100">
                <a:solidFill>
                  <a:srgbClr val="000000"/>
                </a:solidFill>
              </a:rPr>
              <a:t>What was learned during their pre-planning process:</a:t>
            </a:r>
            <a:endParaRPr sz="1100">
              <a:solidFill>
                <a:srgbClr val="000000"/>
              </a:solidFill>
            </a:endParaRPr>
          </a:p>
          <a:p>
            <a:pPr marL="914400" lvl="1" indent="-298450" rtl="0">
              <a:lnSpc>
                <a:spcPct val="115000"/>
              </a:lnSpc>
              <a:spcBef>
                <a:spcPts val="0"/>
              </a:spcBef>
              <a:spcAft>
                <a:spcPts val="0"/>
              </a:spcAft>
              <a:buClr>
                <a:srgbClr val="000000"/>
              </a:buClr>
              <a:buSzPts val="1100"/>
              <a:buChar char="○"/>
            </a:pPr>
            <a:r>
              <a:rPr lang="en-US" sz="1100">
                <a:solidFill>
                  <a:srgbClr val="000000"/>
                </a:solidFill>
              </a:rPr>
              <a:t>We should have done an RFP</a:t>
            </a:r>
            <a:endParaRPr sz="1100">
              <a:solidFill>
                <a:srgbClr val="000000"/>
              </a:solidFill>
            </a:endParaRPr>
          </a:p>
          <a:p>
            <a:pPr marL="914400" lvl="1" indent="-298450" rtl="0">
              <a:lnSpc>
                <a:spcPct val="115000"/>
              </a:lnSpc>
              <a:spcBef>
                <a:spcPts val="0"/>
              </a:spcBef>
              <a:spcAft>
                <a:spcPts val="0"/>
              </a:spcAft>
              <a:buClr>
                <a:srgbClr val="000000"/>
              </a:buClr>
              <a:buSzPts val="1100"/>
              <a:buChar char="○"/>
            </a:pPr>
            <a:r>
              <a:rPr lang="en-US" sz="1100">
                <a:solidFill>
                  <a:srgbClr val="000000"/>
                </a:solidFill>
              </a:rPr>
              <a:t>Would have given more structure to the early part of our conversion process</a:t>
            </a:r>
            <a:endParaRPr sz="1100">
              <a:solidFill>
                <a:srgbClr val="000000"/>
              </a:solidFill>
            </a:endParaRPr>
          </a:p>
          <a:p>
            <a:pPr marL="914400" lvl="1" indent="-298450" rtl="0">
              <a:lnSpc>
                <a:spcPct val="115000"/>
              </a:lnSpc>
              <a:spcBef>
                <a:spcPts val="0"/>
              </a:spcBef>
              <a:spcAft>
                <a:spcPts val="0"/>
              </a:spcAft>
              <a:buClr>
                <a:srgbClr val="000000"/>
              </a:buClr>
              <a:buSzPts val="1100"/>
              <a:buChar char="○"/>
            </a:pPr>
            <a:r>
              <a:rPr lang="en-US" sz="1100">
                <a:solidFill>
                  <a:srgbClr val="000000"/>
                </a:solidFill>
              </a:rPr>
              <a:t>Would have provided better scope of work expectations</a:t>
            </a:r>
            <a:endParaRPr sz="1100" b="1">
              <a:solidFill>
                <a:srgbClr val="000000"/>
              </a:solidFill>
            </a:endParaRPr>
          </a:p>
          <a:p>
            <a:pPr marL="0" lvl="0" indent="0" rtl="0">
              <a:spcBef>
                <a:spcPts val="1600"/>
              </a:spcBef>
              <a:spcAft>
                <a:spcPts val="0"/>
              </a:spcAft>
              <a:buClr>
                <a:srgbClr val="000000"/>
              </a:buClr>
              <a:buSzPts val="1100"/>
              <a:buFont typeface="Arial"/>
              <a:buNone/>
            </a:pPr>
            <a:endParaRPr sz="1000">
              <a:solidFill>
                <a:srgbClr val="000000"/>
              </a:solidFill>
              <a:latin typeface="Times New Roman"/>
              <a:ea typeface="Times New Roman"/>
              <a:cs typeface="Times New Roman"/>
              <a:sym typeface="Times New Roman"/>
            </a:endParaRPr>
          </a:p>
        </p:txBody>
      </p:sp>
      <p:pic>
        <p:nvPicPr>
          <p:cNvPr id="234" name="Shape 234"/>
          <p:cNvPicPr preferRelativeResize="0"/>
          <p:nvPr/>
        </p:nvPicPr>
        <p:blipFill>
          <a:blip r:embed="rId5">
            <a:alphaModFix/>
          </a:blip>
          <a:stretch>
            <a:fillRect/>
          </a:stretch>
        </p:blipFill>
        <p:spPr>
          <a:xfrm>
            <a:off x="3017938" y="869141"/>
            <a:ext cx="1847850" cy="323850"/>
          </a:xfrm>
          <a:prstGeom prst="rect">
            <a:avLst/>
          </a:prstGeom>
          <a:noFill/>
          <a:ln>
            <a:noFill/>
          </a:ln>
        </p:spPr>
      </p:pic>
      <p:sp>
        <p:nvSpPr>
          <p:cNvPr id="235" name="Shape 235"/>
          <p:cNvSpPr txBox="1"/>
          <p:nvPr/>
        </p:nvSpPr>
        <p:spPr>
          <a:xfrm>
            <a:off x="2843400" y="4258125"/>
            <a:ext cx="6060900" cy="43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US" sz="1100" b="1">
                <a:solidFill>
                  <a:srgbClr val="000000"/>
                </a:solidFill>
              </a:rPr>
              <a:t>Anyone going into this needs to know what outcome they want from their new system.</a:t>
            </a:r>
            <a:endParaRPr sz="1100" b="1">
              <a:solidFill>
                <a:srgbClr val="000000"/>
              </a:solidFill>
            </a:endParaRPr>
          </a:p>
          <a:p>
            <a:pPr marL="0" lvl="0" indent="0" rtl="0">
              <a:spcBef>
                <a:spcPts val="0"/>
              </a:spcBef>
              <a:spcAft>
                <a:spcPts val="0"/>
              </a:spcAft>
              <a:buClr>
                <a:srgbClr val="000000"/>
              </a:buClr>
              <a:buSzPts val="1100"/>
              <a:buFont typeface="Arial"/>
              <a:buNone/>
            </a:pPr>
            <a:endParaRPr sz="1000">
              <a:solidFill>
                <a:srgbClr val="000000"/>
              </a:solidFill>
              <a:latin typeface="Times New Roman"/>
              <a:ea typeface="Times New Roman"/>
              <a:cs typeface="Times New Roman"/>
              <a:sym typeface="Times New Roman"/>
            </a:endParaRPr>
          </a:p>
          <a:p>
            <a:pPr marL="0" lvl="0" indent="0" rtl="0">
              <a:spcBef>
                <a:spcPts val="0"/>
              </a:spcBef>
              <a:spcAft>
                <a:spcPts val="0"/>
              </a:spcAft>
              <a:buNone/>
            </a:pPr>
            <a:endParaRPr/>
          </a:p>
        </p:txBody>
      </p:sp>
      <p:pic>
        <p:nvPicPr>
          <p:cNvPr id="236" name="Shape 236"/>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8213867" y="281030"/>
            <a:ext cx="790961" cy="11052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Shape 241"/>
          <p:cNvPicPr preferRelativeResize="0"/>
          <p:nvPr/>
        </p:nvPicPr>
        <p:blipFill>
          <a:blip r:embed="rId3">
            <a:alphaModFix/>
          </a:blip>
          <a:stretch>
            <a:fillRect/>
          </a:stretch>
        </p:blipFill>
        <p:spPr>
          <a:xfrm>
            <a:off x="173050" y="1288531"/>
            <a:ext cx="1828800" cy="228600"/>
          </a:xfrm>
          <a:prstGeom prst="rect">
            <a:avLst/>
          </a:prstGeom>
          <a:noFill/>
          <a:ln>
            <a:noFill/>
          </a:ln>
        </p:spPr>
      </p:pic>
      <p:sp>
        <p:nvSpPr>
          <p:cNvPr id="242" name="Shape 242"/>
          <p:cNvSpPr txBox="1">
            <a:spLocks noGrp="1"/>
          </p:cNvSpPr>
          <p:nvPr>
            <p:ph type="title"/>
          </p:nvPr>
        </p:nvSpPr>
        <p:spPr>
          <a:xfrm>
            <a:off x="457200" y="329714"/>
            <a:ext cx="8229600" cy="702000"/>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SzPts val="1100"/>
              <a:buFont typeface="Arial"/>
              <a:buNone/>
            </a:pPr>
            <a:r>
              <a:rPr lang="en-US">
                <a:solidFill>
                  <a:srgbClr val="2F3849"/>
                </a:solidFill>
              </a:rPr>
              <a:t>Pre-Planning</a:t>
            </a:r>
            <a:endParaRPr>
              <a:solidFill>
                <a:srgbClr val="2F3849"/>
              </a:solidFill>
            </a:endParaRPr>
          </a:p>
          <a:p>
            <a:pPr marL="0" marR="0" lvl="0" indent="0" algn="l" rtl="0">
              <a:spcBef>
                <a:spcPts val="0"/>
              </a:spcBef>
              <a:spcAft>
                <a:spcPts val="0"/>
              </a:spcAft>
              <a:buClr>
                <a:srgbClr val="2F3849"/>
              </a:buClr>
              <a:buSzPts val="3600"/>
              <a:buFont typeface="Arial"/>
              <a:buNone/>
            </a:pPr>
            <a:endParaRPr/>
          </a:p>
        </p:txBody>
      </p:sp>
      <p:sp>
        <p:nvSpPr>
          <p:cNvPr id="243" name="Shape 243"/>
          <p:cNvSpPr txBox="1">
            <a:spLocks noGrp="1"/>
          </p:cNvSpPr>
          <p:nvPr>
            <p:ph type="body" idx="1"/>
          </p:nvPr>
        </p:nvSpPr>
        <p:spPr>
          <a:xfrm>
            <a:off x="457200" y="1164175"/>
            <a:ext cx="5533800" cy="4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6"/>
              </a:buClr>
              <a:buSzPts val="2784"/>
              <a:buFont typeface="Arial"/>
              <a:buNone/>
            </a:pPr>
            <a:r>
              <a:rPr lang="en-US" sz="2400">
                <a:latin typeface="Arial"/>
                <a:ea typeface="Arial"/>
                <a:cs typeface="Arial"/>
                <a:sym typeface="Arial"/>
              </a:rPr>
              <a:t>OPB Story:</a:t>
            </a:r>
            <a:endParaRPr/>
          </a:p>
        </p:txBody>
      </p:sp>
      <p:sp>
        <p:nvSpPr>
          <p:cNvPr id="244" name="Shape 244"/>
          <p:cNvSpPr txBox="1"/>
          <p:nvPr/>
        </p:nvSpPr>
        <p:spPr>
          <a:xfrm>
            <a:off x="1180650" y="1641475"/>
            <a:ext cx="7230300" cy="1448100"/>
          </a:xfrm>
          <a:prstGeom prst="rect">
            <a:avLst/>
          </a:prstGeom>
          <a:noFill/>
          <a:ln>
            <a:noFill/>
          </a:ln>
        </p:spPr>
        <p:txBody>
          <a:bodyPr spcFirstLastPara="1" wrap="square" lIns="91425" tIns="91425" rIns="91425" bIns="91425" anchor="t" anchorCtr="0">
            <a:noAutofit/>
          </a:bodyPr>
          <a:lstStyle/>
          <a:p>
            <a:pPr marL="457200" lvl="0" indent="-317500" rtl="0">
              <a:lnSpc>
                <a:spcPct val="115000"/>
              </a:lnSpc>
              <a:spcBef>
                <a:spcPts val="0"/>
              </a:spcBef>
              <a:spcAft>
                <a:spcPts val="0"/>
              </a:spcAft>
              <a:buClr>
                <a:srgbClr val="000000"/>
              </a:buClr>
              <a:buSzPts val="1400"/>
              <a:buChar char="●"/>
            </a:pPr>
            <a:r>
              <a:rPr lang="en-US" b="1">
                <a:solidFill>
                  <a:srgbClr val="000000"/>
                </a:solidFill>
              </a:rPr>
              <a:t>Org. buy-in:</a:t>
            </a:r>
            <a:endParaRPr b="1">
              <a:solidFill>
                <a:srgbClr val="000000"/>
              </a:solidFill>
            </a:endParaRPr>
          </a:p>
          <a:p>
            <a:pPr marL="914400" lvl="1" indent="-317500" rtl="0">
              <a:lnSpc>
                <a:spcPct val="115000"/>
              </a:lnSpc>
              <a:spcBef>
                <a:spcPts val="0"/>
              </a:spcBef>
              <a:spcAft>
                <a:spcPts val="0"/>
              </a:spcAft>
              <a:buClr>
                <a:srgbClr val="000000"/>
              </a:buClr>
              <a:buSzPts val="1400"/>
              <a:buChar char="○"/>
            </a:pPr>
            <a:r>
              <a:rPr lang="en-US">
                <a:solidFill>
                  <a:srgbClr val="000000"/>
                </a:solidFill>
              </a:rPr>
              <a:t>Critical because of unusual expenditures</a:t>
            </a:r>
            <a:endParaRPr>
              <a:solidFill>
                <a:srgbClr val="000000"/>
              </a:solidFill>
            </a:endParaRPr>
          </a:p>
          <a:p>
            <a:pPr marL="1371600" lvl="2" indent="-317500" rtl="0">
              <a:lnSpc>
                <a:spcPct val="115000"/>
              </a:lnSpc>
              <a:spcBef>
                <a:spcPts val="0"/>
              </a:spcBef>
              <a:spcAft>
                <a:spcPts val="0"/>
              </a:spcAft>
              <a:buClr>
                <a:srgbClr val="000000"/>
              </a:buClr>
              <a:buSzPts val="1400"/>
              <a:buChar char="■"/>
            </a:pPr>
            <a:r>
              <a:rPr lang="en-US">
                <a:solidFill>
                  <a:srgbClr val="000000"/>
                </a:solidFill>
              </a:rPr>
              <a:t>Project framework: 2 years, summer 2014-summer 2016</a:t>
            </a:r>
            <a:endParaRPr>
              <a:solidFill>
                <a:srgbClr val="000000"/>
              </a:solidFill>
            </a:endParaRPr>
          </a:p>
          <a:p>
            <a:pPr marL="914400" lvl="1" indent="-317500" rtl="0">
              <a:lnSpc>
                <a:spcPct val="115000"/>
              </a:lnSpc>
              <a:spcBef>
                <a:spcPts val="0"/>
              </a:spcBef>
              <a:spcAft>
                <a:spcPts val="0"/>
              </a:spcAft>
              <a:buClr>
                <a:srgbClr val="000000"/>
              </a:buClr>
              <a:buSzPts val="1400"/>
              <a:buFont typeface="Times New Roman"/>
              <a:buChar char="○"/>
            </a:pPr>
            <a:r>
              <a:rPr lang="en-US">
                <a:solidFill>
                  <a:srgbClr val="000000"/>
                </a:solidFill>
              </a:rPr>
              <a:t>Org. commitment to org’s future + investment</a:t>
            </a:r>
            <a:r>
              <a:rPr lang="en-US">
                <a:solidFill>
                  <a:srgbClr val="000000"/>
                </a:solidFill>
                <a:latin typeface="Times New Roman"/>
                <a:ea typeface="Times New Roman"/>
                <a:cs typeface="Times New Roman"/>
                <a:sym typeface="Times New Roman"/>
              </a:rPr>
              <a:t> </a:t>
            </a:r>
            <a:endParaRPr>
              <a:solidFill>
                <a:srgbClr val="000000"/>
              </a:solidFill>
              <a:latin typeface="Times New Roman"/>
              <a:ea typeface="Times New Roman"/>
              <a:cs typeface="Times New Roman"/>
              <a:sym typeface="Times New Roman"/>
            </a:endParaRPr>
          </a:p>
          <a:p>
            <a:pPr marL="0" lvl="0" indent="0" algn="ctr" rtl="0">
              <a:lnSpc>
                <a:spcPct val="115000"/>
              </a:lnSpc>
              <a:spcBef>
                <a:spcPts val="1600"/>
              </a:spcBef>
              <a:spcAft>
                <a:spcPts val="0"/>
              </a:spcAft>
              <a:buNone/>
            </a:pPr>
            <a:endParaRPr sz="1200" b="1">
              <a:solidFill>
                <a:srgbClr val="000000"/>
              </a:solidFill>
              <a:latin typeface="Times New Roman"/>
              <a:ea typeface="Times New Roman"/>
              <a:cs typeface="Times New Roman"/>
              <a:sym typeface="Times New Roman"/>
            </a:endParaRPr>
          </a:p>
          <a:p>
            <a:pPr marL="0" lvl="0" indent="0" rtl="0">
              <a:spcBef>
                <a:spcPts val="1600"/>
              </a:spcBef>
              <a:spcAft>
                <a:spcPts val="0"/>
              </a:spcAft>
              <a:buNone/>
            </a:pPr>
            <a:endParaRPr sz="1200">
              <a:solidFill>
                <a:srgbClr val="000000"/>
              </a:solidFill>
              <a:latin typeface="Times New Roman"/>
              <a:ea typeface="Times New Roman"/>
              <a:cs typeface="Times New Roman"/>
              <a:sym typeface="Times New Roman"/>
            </a:endParaRPr>
          </a:p>
        </p:txBody>
      </p:sp>
      <p:sp>
        <p:nvSpPr>
          <p:cNvPr id="245" name="Shape 245"/>
          <p:cNvSpPr txBox="1"/>
          <p:nvPr/>
        </p:nvSpPr>
        <p:spPr>
          <a:xfrm>
            <a:off x="1180650" y="2938150"/>
            <a:ext cx="7230300" cy="1843200"/>
          </a:xfrm>
          <a:prstGeom prst="rect">
            <a:avLst/>
          </a:prstGeom>
          <a:noFill/>
          <a:ln>
            <a:noFill/>
          </a:ln>
        </p:spPr>
        <p:txBody>
          <a:bodyPr spcFirstLastPara="1" wrap="square" lIns="91425" tIns="91425" rIns="91425" bIns="91425" anchor="t" anchorCtr="0">
            <a:noAutofit/>
          </a:bodyPr>
          <a:lstStyle/>
          <a:p>
            <a:pPr marL="457200" lvl="0" indent="-317500" rtl="0">
              <a:lnSpc>
                <a:spcPct val="115000"/>
              </a:lnSpc>
              <a:spcBef>
                <a:spcPts val="0"/>
              </a:spcBef>
              <a:spcAft>
                <a:spcPts val="0"/>
              </a:spcAft>
              <a:buClr>
                <a:srgbClr val="000000"/>
              </a:buClr>
              <a:buSzPts val="1400"/>
              <a:buChar char="●"/>
            </a:pPr>
            <a:r>
              <a:rPr lang="en-US" b="1">
                <a:solidFill>
                  <a:srgbClr val="000000"/>
                </a:solidFill>
              </a:rPr>
              <a:t>Station Responsibilities: </a:t>
            </a:r>
            <a:endParaRPr b="1">
              <a:solidFill>
                <a:srgbClr val="000000"/>
              </a:solidFill>
            </a:endParaRPr>
          </a:p>
          <a:p>
            <a:pPr marL="914400" lvl="1" indent="-317500" rtl="0">
              <a:lnSpc>
                <a:spcPct val="100000"/>
              </a:lnSpc>
              <a:spcBef>
                <a:spcPts val="0"/>
              </a:spcBef>
              <a:spcAft>
                <a:spcPts val="0"/>
              </a:spcAft>
              <a:buClr>
                <a:srgbClr val="000000"/>
              </a:buClr>
              <a:buSzPts val="1400"/>
              <a:buChar char="○"/>
            </a:pPr>
            <a:r>
              <a:rPr lang="en-US">
                <a:solidFill>
                  <a:srgbClr val="000000"/>
                </a:solidFill>
              </a:rPr>
              <a:t>What do stations need before process – rubric, checklists</a:t>
            </a:r>
            <a:endParaRPr>
              <a:solidFill>
                <a:srgbClr val="000000"/>
              </a:solidFill>
            </a:endParaRPr>
          </a:p>
          <a:p>
            <a:pPr marL="457200" lvl="0" indent="0" rtl="0">
              <a:lnSpc>
                <a:spcPct val="100000"/>
              </a:lnSpc>
              <a:spcBef>
                <a:spcPts val="0"/>
              </a:spcBef>
              <a:spcAft>
                <a:spcPts val="0"/>
              </a:spcAft>
              <a:buNone/>
            </a:pPr>
            <a:endParaRPr>
              <a:solidFill>
                <a:srgbClr val="000000"/>
              </a:solidFill>
            </a:endParaRPr>
          </a:p>
          <a:p>
            <a:pPr marL="914400" lvl="1" indent="-317500" rtl="0">
              <a:lnSpc>
                <a:spcPct val="100000"/>
              </a:lnSpc>
              <a:spcBef>
                <a:spcPts val="0"/>
              </a:spcBef>
              <a:spcAft>
                <a:spcPts val="0"/>
              </a:spcAft>
              <a:buClr>
                <a:srgbClr val="000000"/>
              </a:buClr>
              <a:buSzPts val="1400"/>
              <a:buChar char="○"/>
            </a:pPr>
            <a:r>
              <a:rPr lang="en-US">
                <a:solidFill>
                  <a:srgbClr val="000000"/>
                </a:solidFill>
              </a:rPr>
              <a:t>If you don’t have these resources, create them yourself</a:t>
            </a:r>
            <a:endParaRPr>
              <a:solidFill>
                <a:srgbClr val="000000"/>
              </a:solidFill>
            </a:endParaRPr>
          </a:p>
          <a:p>
            <a:pPr marL="457200" lvl="0" indent="0" rtl="0">
              <a:lnSpc>
                <a:spcPct val="100000"/>
              </a:lnSpc>
              <a:spcBef>
                <a:spcPts val="0"/>
              </a:spcBef>
              <a:spcAft>
                <a:spcPts val="0"/>
              </a:spcAft>
              <a:buNone/>
            </a:pPr>
            <a:endParaRPr>
              <a:solidFill>
                <a:srgbClr val="000000"/>
              </a:solidFill>
            </a:endParaRPr>
          </a:p>
          <a:p>
            <a:pPr marL="914400" lvl="1" indent="-317500" rtl="0">
              <a:lnSpc>
                <a:spcPct val="100000"/>
              </a:lnSpc>
              <a:spcBef>
                <a:spcPts val="0"/>
              </a:spcBef>
              <a:spcAft>
                <a:spcPts val="0"/>
              </a:spcAft>
              <a:buClr>
                <a:srgbClr val="000000"/>
              </a:buClr>
              <a:buSzPts val="1400"/>
              <a:buChar char="○"/>
            </a:pPr>
            <a:r>
              <a:rPr lang="en-US">
                <a:solidFill>
                  <a:srgbClr val="000000"/>
                </a:solidFill>
              </a:rPr>
              <a:t>Do data clean up before conversion</a:t>
            </a:r>
            <a:endParaRPr>
              <a:solidFill>
                <a:srgbClr val="000000"/>
              </a:solidFill>
            </a:endParaRPr>
          </a:p>
          <a:p>
            <a:pPr marL="457200" lvl="0" indent="0" rtl="0">
              <a:lnSpc>
                <a:spcPct val="115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0" lvl="0" indent="0" algn="ctr" rtl="0">
              <a:lnSpc>
                <a:spcPct val="115000"/>
              </a:lnSpc>
              <a:spcBef>
                <a:spcPts val="1600"/>
              </a:spcBef>
              <a:spcAft>
                <a:spcPts val="0"/>
              </a:spcAft>
              <a:buNone/>
            </a:pPr>
            <a:endParaRPr sz="1000" b="1">
              <a:solidFill>
                <a:srgbClr val="000000"/>
              </a:solidFill>
              <a:latin typeface="Times New Roman"/>
              <a:ea typeface="Times New Roman"/>
              <a:cs typeface="Times New Roman"/>
              <a:sym typeface="Times New Roman"/>
            </a:endParaRPr>
          </a:p>
          <a:p>
            <a:pPr marL="0" lvl="0" indent="0" rtl="0">
              <a:spcBef>
                <a:spcPts val="1600"/>
              </a:spcBef>
              <a:spcAft>
                <a:spcPts val="0"/>
              </a:spcAft>
              <a:buNone/>
            </a:pPr>
            <a:endParaRPr sz="1000">
              <a:solidFill>
                <a:srgbClr val="000000"/>
              </a:solidFill>
              <a:latin typeface="Times New Roman"/>
              <a:ea typeface="Times New Roman"/>
              <a:cs typeface="Times New Roman"/>
              <a:sym typeface="Times New Roman"/>
            </a:endParaRPr>
          </a:p>
        </p:txBody>
      </p:sp>
      <p:pic>
        <p:nvPicPr>
          <p:cNvPr id="246" name="Shape 246"/>
          <p:cNvPicPr preferRelativeResize="0"/>
          <p:nvPr/>
        </p:nvPicPr>
        <p:blipFill>
          <a:blip r:embed="rId4">
            <a:alphaModFix/>
          </a:blip>
          <a:stretch>
            <a:fillRect/>
          </a:stretch>
        </p:blipFill>
        <p:spPr>
          <a:xfrm>
            <a:off x="457200" y="896856"/>
            <a:ext cx="1847850" cy="323850"/>
          </a:xfrm>
          <a:prstGeom prst="rect">
            <a:avLst/>
          </a:prstGeom>
          <a:noFill/>
          <a:ln>
            <a:noFill/>
          </a:ln>
        </p:spPr>
      </p:pic>
      <p:pic>
        <p:nvPicPr>
          <p:cNvPr id="247" name="Shape 24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213867" y="281030"/>
            <a:ext cx="790961" cy="11052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Shape 25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82864" y="720387"/>
            <a:ext cx="1240672" cy="1733699"/>
          </a:xfrm>
          <a:prstGeom prst="rect">
            <a:avLst/>
          </a:prstGeom>
          <a:noFill/>
          <a:ln>
            <a:noFill/>
          </a:ln>
        </p:spPr>
      </p:pic>
      <p:pic>
        <p:nvPicPr>
          <p:cNvPr id="253" name="Shape 25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174051" y="669650"/>
            <a:ext cx="2763427" cy="1950224"/>
          </a:xfrm>
          <a:prstGeom prst="rect">
            <a:avLst/>
          </a:prstGeom>
          <a:noFill/>
          <a:ln>
            <a:noFill/>
          </a:ln>
        </p:spPr>
      </p:pic>
      <p:pic>
        <p:nvPicPr>
          <p:cNvPr id="254" name="Shape 25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07054" y="3102838"/>
            <a:ext cx="1992285" cy="1495751"/>
          </a:xfrm>
          <a:prstGeom prst="rect">
            <a:avLst/>
          </a:prstGeom>
          <a:noFill/>
          <a:ln>
            <a:noFill/>
          </a:ln>
        </p:spPr>
      </p:pic>
      <p:pic>
        <p:nvPicPr>
          <p:cNvPr id="255" name="Shape 25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642025" y="3061049"/>
            <a:ext cx="3011798" cy="1341217"/>
          </a:xfrm>
          <a:prstGeom prst="rect">
            <a:avLst/>
          </a:prstGeom>
          <a:noFill/>
          <a:ln>
            <a:noFill/>
          </a:ln>
        </p:spPr>
      </p:pic>
      <p:pic>
        <p:nvPicPr>
          <p:cNvPr id="256" name="Shape 256"/>
          <p:cNvPicPr preferRelativeResize="0"/>
          <p:nvPr/>
        </p:nvPicPr>
        <p:blipFill>
          <a:blip r:embed="rId7">
            <a:alphaModFix/>
          </a:blip>
          <a:stretch>
            <a:fillRect/>
          </a:stretch>
        </p:blipFill>
        <p:spPr>
          <a:xfrm>
            <a:off x="5804600" y="3034313"/>
            <a:ext cx="3339300" cy="1060241"/>
          </a:xfrm>
          <a:prstGeom prst="rect">
            <a:avLst/>
          </a:prstGeom>
          <a:noFill/>
          <a:ln>
            <a:noFill/>
          </a:ln>
        </p:spPr>
      </p:pic>
      <p:cxnSp>
        <p:nvCxnSpPr>
          <p:cNvPr id="257" name="Shape 257"/>
          <p:cNvCxnSpPr/>
          <p:nvPr/>
        </p:nvCxnSpPr>
        <p:spPr>
          <a:xfrm rot="10800000" flipH="1">
            <a:off x="-12725" y="2864675"/>
            <a:ext cx="9166800" cy="38100"/>
          </a:xfrm>
          <a:prstGeom prst="straightConnector1">
            <a:avLst/>
          </a:prstGeom>
          <a:noFill/>
          <a:ln w="76200" cap="flat" cmpd="sng">
            <a:solidFill>
              <a:srgbClr val="000000"/>
            </a:solidFill>
            <a:prstDash val="solid"/>
            <a:round/>
            <a:headEnd type="none" w="med" len="med"/>
            <a:tailEnd type="none" w="med" len="med"/>
          </a:ln>
        </p:spPr>
      </p:cxnSp>
      <p:cxnSp>
        <p:nvCxnSpPr>
          <p:cNvPr id="258" name="Shape 258"/>
          <p:cNvCxnSpPr/>
          <p:nvPr/>
        </p:nvCxnSpPr>
        <p:spPr>
          <a:xfrm>
            <a:off x="2731525" y="577225"/>
            <a:ext cx="5700" cy="4566300"/>
          </a:xfrm>
          <a:prstGeom prst="straightConnector1">
            <a:avLst/>
          </a:prstGeom>
          <a:noFill/>
          <a:ln w="76200" cap="flat" cmpd="sng">
            <a:solidFill>
              <a:srgbClr val="000000"/>
            </a:solidFill>
            <a:prstDash val="solid"/>
            <a:round/>
            <a:headEnd type="none" w="med" len="med"/>
            <a:tailEnd type="none" w="med" len="med"/>
          </a:ln>
        </p:spPr>
      </p:cxnSp>
      <p:cxnSp>
        <p:nvCxnSpPr>
          <p:cNvPr id="259" name="Shape 259"/>
          <p:cNvCxnSpPr/>
          <p:nvPr/>
        </p:nvCxnSpPr>
        <p:spPr>
          <a:xfrm>
            <a:off x="5665500" y="509250"/>
            <a:ext cx="38400" cy="4647000"/>
          </a:xfrm>
          <a:prstGeom prst="straightConnector1">
            <a:avLst/>
          </a:prstGeom>
          <a:noFill/>
          <a:ln w="76200" cap="flat" cmpd="sng">
            <a:solidFill>
              <a:srgbClr val="000000"/>
            </a:solidFill>
            <a:prstDash val="solid"/>
            <a:round/>
            <a:headEnd type="none" w="med" len="med"/>
            <a:tailEnd type="none" w="med" len="med"/>
          </a:ln>
        </p:spPr>
      </p:cxnSp>
      <p:sp>
        <p:nvSpPr>
          <p:cNvPr id="260" name="Shape 260"/>
          <p:cNvSpPr txBox="1"/>
          <p:nvPr/>
        </p:nvSpPr>
        <p:spPr>
          <a:xfrm>
            <a:off x="0"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1.</a:t>
            </a:r>
            <a:endParaRPr b="1">
              <a:latin typeface="Times New Roman"/>
              <a:ea typeface="Times New Roman"/>
              <a:cs typeface="Times New Roman"/>
              <a:sym typeface="Times New Roman"/>
            </a:endParaRPr>
          </a:p>
        </p:txBody>
      </p:sp>
      <p:sp>
        <p:nvSpPr>
          <p:cNvPr id="261" name="Shape 261"/>
          <p:cNvSpPr txBox="1"/>
          <p:nvPr/>
        </p:nvSpPr>
        <p:spPr>
          <a:xfrm>
            <a:off x="2724513"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2.</a:t>
            </a:r>
            <a:endParaRPr b="1">
              <a:latin typeface="Times New Roman"/>
              <a:ea typeface="Times New Roman"/>
              <a:cs typeface="Times New Roman"/>
              <a:sym typeface="Times New Roman"/>
            </a:endParaRPr>
          </a:p>
        </p:txBody>
      </p:sp>
      <p:sp>
        <p:nvSpPr>
          <p:cNvPr id="262" name="Shape 262"/>
          <p:cNvSpPr txBox="1"/>
          <p:nvPr/>
        </p:nvSpPr>
        <p:spPr>
          <a:xfrm>
            <a:off x="5703725"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3.</a:t>
            </a:r>
            <a:endParaRPr b="1">
              <a:latin typeface="Times New Roman"/>
              <a:ea typeface="Times New Roman"/>
              <a:cs typeface="Times New Roman"/>
              <a:sym typeface="Times New Roman"/>
            </a:endParaRPr>
          </a:p>
        </p:txBody>
      </p:sp>
      <p:sp>
        <p:nvSpPr>
          <p:cNvPr id="263" name="Shape 263"/>
          <p:cNvSpPr txBox="1"/>
          <p:nvPr/>
        </p:nvSpPr>
        <p:spPr>
          <a:xfrm>
            <a:off x="0"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4.</a:t>
            </a:r>
            <a:endParaRPr b="1">
              <a:latin typeface="Times New Roman"/>
              <a:ea typeface="Times New Roman"/>
              <a:cs typeface="Times New Roman"/>
              <a:sym typeface="Times New Roman"/>
            </a:endParaRPr>
          </a:p>
        </p:txBody>
      </p:sp>
      <p:sp>
        <p:nvSpPr>
          <p:cNvPr id="264" name="Shape 264"/>
          <p:cNvSpPr txBox="1"/>
          <p:nvPr/>
        </p:nvSpPr>
        <p:spPr>
          <a:xfrm>
            <a:off x="2724525"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5.</a:t>
            </a:r>
            <a:endParaRPr b="1">
              <a:latin typeface="Times New Roman"/>
              <a:ea typeface="Times New Roman"/>
              <a:cs typeface="Times New Roman"/>
              <a:sym typeface="Times New Roman"/>
            </a:endParaRPr>
          </a:p>
        </p:txBody>
      </p:sp>
      <p:sp>
        <p:nvSpPr>
          <p:cNvPr id="265" name="Shape 265"/>
          <p:cNvSpPr txBox="1"/>
          <p:nvPr/>
        </p:nvSpPr>
        <p:spPr>
          <a:xfrm>
            <a:off x="5703725"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6.</a:t>
            </a:r>
            <a:endParaRPr b="1">
              <a:latin typeface="Times New Roman"/>
              <a:ea typeface="Times New Roman"/>
              <a:cs typeface="Times New Roman"/>
              <a:sym typeface="Times New Roman"/>
            </a:endParaRPr>
          </a:p>
        </p:txBody>
      </p:sp>
      <p:sp>
        <p:nvSpPr>
          <p:cNvPr id="266" name="Shape 266"/>
          <p:cNvSpPr txBox="1"/>
          <p:nvPr/>
        </p:nvSpPr>
        <p:spPr>
          <a:xfrm>
            <a:off x="38025" y="2359525"/>
            <a:ext cx="2699100" cy="50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Pre-planning </a:t>
            </a:r>
            <a:r>
              <a:rPr lang="en-US" sz="1500">
                <a:latin typeface="Times New Roman"/>
                <a:ea typeface="Times New Roman"/>
                <a:cs typeface="Times New Roman"/>
                <a:sym typeface="Times New Roman"/>
              </a:rPr>
              <a:t/>
            </a:r>
            <a:br>
              <a:rPr lang="en-US" sz="1500">
                <a:latin typeface="Times New Roman"/>
                <a:ea typeface="Times New Roman"/>
                <a:cs typeface="Times New Roman"/>
                <a:sym typeface="Times New Roman"/>
              </a:rPr>
            </a:br>
            <a:r>
              <a:rPr lang="en-US" sz="900"/>
              <a:t>(RFPs,documentation/mapping, scope of work)</a:t>
            </a:r>
            <a:endParaRPr sz="900"/>
          </a:p>
        </p:txBody>
      </p:sp>
      <p:sp>
        <p:nvSpPr>
          <p:cNvPr id="267" name="Shape 267"/>
          <p:cNvSpPr txBox="1"/>
          <p:nvPr/>
        </p:nvSpPr>
        <p:spPr>
          <a:xfrm>
            <a:off x="2800350" y="235755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Breaking Down Silos</a:t>
            </a:r>
            <a:endParaRPr sz="1500"/>
          </a:p>
        </p:txBody>
      </p:sp>
      <p:sp>
        <p:nvSpPr>
          <p:cNvPr id="268" name="Shape 268"/>
          <p:cNvSpPr txBox="1"/>
          <p:nvPr/>
        </p:nvSpPr>
        <p:spPr>
          <a:xfrm>
            <a:off x="5804600" y="237435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Leadership &amp; Teams</a:t>
            </a:r>
            <a:endParaRPr sz="1500"/>
          </a:p>
        </p:txBody>
      </p:sp>
      <p:sp>
        <p:nvSpPr>
          <p:cNvPr id="269" name="Shape 269"/>
          <p:cNvSpPr txBox="1"/>
          <p:nvPr/>
        </p:nvSpPr>
        <p:spPr>
          <a:xfrm>
            <a:off x="38025" y="459860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Timelines &amp; Finances</a:t>
            </a:r>
            <a:endParaRPr sz="1500"/>
          </a:p>
        </p:txBody>
      </p:sp>
      <p:sp>
        <p:nvSpPr>
          <p:cNvPr id="270" name="Shape 270"/>
          <p:cNvSpPr txBox="1"/>
          <p:nvPr/>
        </p:nvSpPr>
        <p:spPr>
          <a:xfrm>
            <a:off x="2800350" y="459860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Communication</a:t>
            </a:r>
            <a:endParaRPr sz="1500" b="1"/>
          </a:p>
          <a:p>
            <a:pPr marL="0" lvl="0" indent="0" rtl="0">
              <a:spcBef>
                <a:spcPts val="0"/>
              </a:spcBef>
              <a:spcAft>
                <a:spcPts val="0"/>
              </a:spcAft>
              <a:buNone/>
            </a:pPr>
            <a:r>
              <a:rPr lang="en-US" sz="1100"/>
              <a:t>Up, down &amp; across</a:t>
            </a:r>
            <a:endParaRPr sz="1100"/>
          </a:p>
          <a:p>
            <a:pPr marL="0" lvl="0" indent="0" rtl="0">
              <a:spcBef>
                <a:spcPts val="0"/>
              </a:spcBef>
              <a:spcAft>
                <a:spcPts val="0"/>
              </a:spcAft>
              <a:buNone/>
            </a:pPr>
            <a:endParaRPr sz="1500" b="1">
              <a:latin typeface="Times New Roman"/>
              <a:ea typeface="Times New Roman"/>
              <a:cs typeface="Times New Roman"/>
              <a:sym typeface="Times New Roman"/>
            </a:endParaRPr>
          </a:p>
        </p:txBody>
      </p:sp>
      <p:sp>
        <p:nvSpPr>
          <p:cNvPr id="271" name="Shape 271"/>
          <p:cNvSpPr txBox="1"/>
          <p:nvPr/>
        </p:nvSpPr>
        <p:spPr>
          <a:xfrm>
            <a:off x="5804600" y="4509000"/>
            <a:ext cx="3339300" cy="50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t>Planning for a Future that’s Different from the Past</a:t>
            </a:r>
            <a:endParaRPr/>
          </a:p>
        </p:txBody>
      </p:sp>
      <p:pic>
        <p:nvPicPr>
          <p:cNvPr id="272" name="Shape 272"/>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2965825" y="783011"/>
            <a:ext cx="2610076" cy="1608440"/>
          </a:xfrm>
          <a:prstGeom prst="rect">
            <a:avLst/>
          </a:prstGeom>
          <a:noFill/>
          <a:ln>
            <a:noFill/>
          </a:ln>
        </p:spPr>
      </p:pic>
      <p:pic>
        <p:nvPicPr>
          <p:cNvPr id="273" name="Shape 273"/>
          <p:cNvPicPr preferRelativeResize="0"/>
          <p:nvPr/>
        </p:nvPicPr>
        <p:blipFill>
          <a:blip r:embed="rId9">
            <a:alphaModFix/>
          </a:blip>
          <a:stretch>
            <a:fillRect/>
          </a:stretch>
        </p:blipFill>
        <p:spPr>
          <a:xfrm>
            <a:off x="-12725" y="0"/>
            <a:ext cx="9166800" cy="669650"/>
          </a:xfrm>
          <a:prstGeom prst="rect">
            <a:avLst/>
          </a:prstGeom>
          <a:noFill/>
          <a:ln>
            <a:noFill/>
          </a:ln>
        </p:spPr>
      </p:pic>
      <p:sp>
        <p:nvSpPr>
          <p:cNvPr id="274" name="Shape 274"/>
          <p:cNvSpPr txBox="1"/>
          <p:nvPr/>
        </p:nvSpPr>
        <p:spPr>
          <a:xfrm>
            <a:off x="0" y="51000"/>
            <a:ext cx="7627500" cy="292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a:solidFill>
                  <a:srgbClr val="2F3849"/>
                </a:solidFill>
              </a:rPr>
              <a:t>Setting Up Your Team for Success</a:t>
            </a:r>
            <a:endParaRPr sz="3000">
              <a:solidFill>
                <a:srgbClr val="2F3849"/>
              </a:solidFill>
            </a:endParaRPr>
          </a:p>
        </p:txBody>
      </p:sp>
      <p:sp>
        <p:nvSpPr>
          <p:cNvPr id="275" name="Shape 275"/>
          <p:cNvSpPr/>
          <p:nvPr/>
        </p:nvSpPr>
        <p:spPr>
          <a:xfrm>
            <a:off x="2724526" y="675013"/>
            <a:ext cx="2954700" cy="22224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Shape 280"/>
          <p:cNvPicPr preferRelativeResize="0"/>
          <p:nvPr/>
        </p:nvPicPr>
        <p:blipFill>
          <a:blip r:embed="rId3">
            <a:alphaModFix/>
          </a:blip>
          <a:stretch>
            <a:fillRect/>
          </a:stretch>
        </p:blipFill>
        <p:spPr>
          <a:xfrm>
            <a:off x="2801463" y="1592766"/>
            <a:ext cx="1828800" cy="228600"/>
          </a:xfrm>
          <a:prstGeom prst="rect">
            <a:avLst/>
          </a:prstGeom>
          <a:noFill/>
          <a:ln>
            <a:noFill/>
          </a:ln>
        </p:spPr>
      </p:pic>
      <p:sp>
        <p:nvSpPr>
          <p:cNvPr id="281" name="Shape 281"/>
          <p:cNvSpPr txBox="1">
            <a:spLocks noGrp="1"/>
          </p:cNvSpPr>
          <p:nvPr>
            <p:ph type="title"/>
          </p:nvPr>
        </p:nvSpPr>
        <p:spPr>
          <a:xfrm>
            <a:off x="3072002" y="322266"/>
            <a:ext cx="5459400" cy="6831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2F3849"/>
              </a:buClr>
              <a:buSzPts val="3600"/>
              <a:buFont typeface="Arial"/>
              <a:buNone/>
            </a:pPr>
            <a:r>
              <a:rPr lang="en-US">
                <a:solidFill>
                  <a:srgbClr val="2F3849"/>
                </a:solidFill>
              </a:rPr>
              <a:t>Breaking Down Silos</a:t>
            </a:r>
            <a:endParaRPr/>
          </a:p>
        </p:txBody>
      </p:sp>
      <p:sp>
        <p:nvSpPr>
          <p:cNvPr id="282" name="Shape 282"/>
          <p:cNvSpPr/>
          <p:nvPr/>
        </p:nvSpPr>
        <p:spPr>
          <a:xfrm>
            <a:off x="128963" y="3411825"/>
            <a:ext cx="2334600" cy="959700"/>
          </a:xfrm>
          <a:prstGeom prst="rect">
            <a:avLst/>
          </a:prstGeom>
          <a:solidFill>
            <a:schemeClr val="dk2"/>
          </a:solid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endParaRPr sz="1200" b="1" i="1">
              <a:solidFill>
                <a:schemeClr val="lt1"/>
              </a:solidFill>
            </a:endParaRPr>
          </a:p>
          <a:p>
            <a:pPr marL="0" lvl="0" indent="0" rtl="0">
              <a:lnSpc>
                <a:spcPct val="100000"/>
              </a:lnSpc>
              <a:spcBef>
                <a:spcPts val="1600"/>
              </a:spcBef>
              <a:spcAft>
                <a:spcPts val="0"/>
              </a:spcAft>
              <a:buNone/>
            </a:pPr>
            <a:r>
              <a:rPr lang="en-US" sz="1200" b="1" i="1">
                <a:solidFill>
                  <a:schemeClr val="lt1"/>
                </a:solidFill>
              </a:rPr>
              <a:t>“Silos build the wall in people’s minds and tie the knots in their hearts.”</a:t>
            </a:r>
            <a:endParaRPr sz="1200" b="1" i="1">
              <a:solidFill>
                <a:schemeClr val="lt1"/>
              </a:solidFill>
            </a:endParaRPr>
          </a:p>
          <a:p>
            <a:pPr marL="0" lvl="0" indent="0" algn="r" rtl="0">
              <a:lnSpc>
                <a:spcPct val="100000"/>
              </a:lnSpc>
              <a:spcBef>
                <a:spcPts val="0"/>
              </a:spcBef>
              <a:spcAft>
                <a:spcPts val="0"/>
              </a:spcAft>
              <a:buNone/>
            </a:pPr>
            <a:r>
              <a:rPr lang="en-US" sz="1200" b="1">
                <a:solidFill>
                  <a:schemeClr val="lt1"/>
                </a:solidFill>
              </a:rPr>
              <a:t>Pearl Zhu</a:t>
            </a:r>
            <a:endParaRPr sz="1200" b="1">
              <a:solidFill>
                <a:schemeClr val="lt1"/>
              </a:solidFill>
            </a:endParaRPr>
          </a:p>
          <a:p>
            <a:pPr marL="0" lvl="0" indent="0" rtl="0">
              <a:lnSpc>
                <a:spcPct val="115000"/>
              </a:lnSpc>
              <a:spcBef>
                <a:spcPts val="0"/>
              </a:spcBef>
              <a:spcAft>
                <a:spcPts val="1600"/>
              </a:spcAft>
              <a:buNone/>
            </a:pPr>
            <a:endParaRPr sz="1200" b="1">
              <a:solidFill>
                <a:schemeClr val="lt1"/>
              </a:solidFill>
            </a:endParaRPr>
          </a:p>
        </p:txBody>
      </p:sp>
      <p:pic>
        <p:nvPicPr>
          <p:cNvPr id="283" name="Shape 283"/>
          <p:cNvPicPr preferRelativeResize="0"/>
          <p:nvPr/>
        </p:nvPicPr>
        <p:blipFill>
          <a:blip r:embed="rId4">
            <a:alphaModFix/>
          </a:blip>
          <a:stretch>
            <a:fillRect/>
          </a:stretch>
        </p:blipFill>
        <p:spPr>
          <a:xfrm>
            <a:off x="3017938" y="869141"/>
            <a:ext cx="1847850" cy="323850"/>
          </a:xfrm>
          <a:prstGeom prst="rect">
            <a:avLst/>
          </a:prstGeom>
          <a:noFill/>
          <a:ln>
            <a:noFill/>
          </a:ln>
        </p:spPr>
      </p:pic>
      <p:pic>
        <p:nvPicPr>
          <p:cNvPr id="284" name="Shape 28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764533" y="267225"/>
            <a:ext cx="1287144" cy="793200"/>
          </a:xfrm>
          <a:prstGeom prst="rect">
            <a:avLst/>
          </a:prstGeom>
          <a:noFill/>
          <a:ln>
            <a:noFill/>
          </a:ln>
        </p:spPr>
      </p:pic>
      <p:pic>
        <p:nvPicPr>
          <p:cNvPr id="285" name="Shape 28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05812" y="211850"/>
            <a:ext cx="3404175" cy="3868836"/>
          </a:xfrm>
          <a:prstGeom prst="rect">
            <a:avLst/>
          </a:prstGeom>
          <a:noFill/>
          <a:ln>
            <a:noFill/>
          </a:ln>
        </p:spPr>
      </p:pic>
      <p:sp>
        <p:nvSpPr>
          <p:cNvPr id="286" name="Shape 286"/>
          <p:cNvSpPr txBox="1"/>
          <p:nvPr/>
        </p:nvSpPr>
        <p:spPr>
          <a:xfrm>
            <a:off x="3049800" y="1338700"/>
            <a:ext cx="5503800" cy="3367800"/>
          </a:xfrm>
          <a:prstGeom prst="rect">
            <a:avLst/>
          </a:prstGeom>
          <a:noFill/>
          <a:ln>
            <a:noFill/>
          </a:ln>
        </p:spPr>
        <p:txBody>
          <a:bodyPr spcFirstLastPara="1" wrap="square" lIns="91425" tIns="91425" rIns="91425" bIns="91425" anchor="t" anchorCtr="0">
            <a:noAutofit/>
          </a:bodyPr>
          <a:lstStyle/>
          <a:p>
            <a:pPr marL="457200" lvl="0" indent="-368300" rtl="0">
              <a:spcBef>
                <a:spcPts val="0"/>
              </a:spcBef>
              <a:spcAft>
                <a:spcPts val="0"/>
              </a:spcAft>
              <a:buClr>
                <a:srgbClr val="000000"/>
              </a:buClr>
              <a:buSzPts val="2200"/>
              <a:buChar char="●"/>
            </a:pPr>
            <a:r>
              <a:rPr lang="en-US" sz="2200"/>
              <a:t>This cannot be a Development Department project.</a:t>
            </a:r>
            <a:endParaRPr sz="2200"/>
          </a:p>
          <a:p>
            <a:pPr marL="0" lvl="0" indent="0" rtl="0">
              <a:spcBef>
                <a:spcPts val="0"/>
              </a:spcBef>
              <a:spcAft>
                <a:spcPts val="0"/>
              </a:spcAft>
              <a:buNone/>
            </a:pPr>
            <a:endParaRPr sz="2200"/>
          </a:p>
          <a:p>
            <a:pPr marL="457200" lvl="0" indent="-368300" rtl="0">
              <a:spcBef>
                <a:spcPts val="0"/>
              </a:spcBef>
              <a:spcAft>
                <a:spcPts val="0"/>
              </a:spcAft>
              <a:buClr>
                <a:srgbClr val="000000"/>
              </a:buClr>
              <a:buSzPts val="2200"/>
              <a:buChar char="●"/>
            </a:pPr>
            <a:r>
              <a:rPr lang="en-US" sz="2200"/>
              <a:t>Need to have the right people deeply invested</a:t>
            </a:r>
            <a:endParaRPr sz="2200"/>
          </a:p>
          <a:p>
            <a:pPr marL="0" lvl="0" indent="0" rtl="0">
              <a:spcBef>
                <a:spcPts val="0"/>
              </a:spcBef>
              <a:spcAft>
                <a:spcPts val="0"/>
              </a:spcAft>
              <a:buNone/>
            </a:pPr>
            <a:endParaRPr sz="2200"/>
          </a:p>
          <a:p>
            <a:pPr marL="457200" lvl="0" indent="-368300" rtl="0">
              <a:spcBef>
                <a:spcPts val="0"/>
              </a:spcBef>
              <a:spcAft>
                <a:spcPts val="0"/>
              </a:spcAft>
              <a:buClr>
                <a:srgbClr val="000000"/>
              </a:buClr>
              <a:buSzPts val="2200"/>
              <a:buChar char="●"/>
            </a:pPr>
            <a:r>
              <a:rPr lang="en-US" sz="2200"/>
              <a:t>Executive leadership needs to be completely behind project and lean in.</a:t>
            </a:r>
            <a:endParaRPr sz="2200"/>
          </a:p>
          <a:p>
            <a:pPr marL="0" lvl="0" indent="0" rtl="0">
              <a:spcBef>
                <a:spcPts val="0"/>
              </a:spcBef>
              <a:spcAft>
                <a:spcPts val="0"/>
              </a:spcAft>
              <a:buNone/>
            </a:pPr>
            <a:endParaRPr sz="1800">
              <a:solidFill>
                <a:srgbClr val="595959"/>
              </a:solidFill>
            </a:endParaRPr>
          </a:p>
          <a:p>
            <a:pPr marL="0" lvl="0" indent="0" rtl="0">
              <a:lnSpc>
                <a:spcPct val="115000"/>
              </a:lnSpc>
              <a:spcBef>
                <a:spcPts val="1600"/>
              </a:spcBef>
              <a:spcAft>
                <a:spcPts val="0"/>
              </a:spcAft>
              <a:buNone/>
            </a:pPr>
            <a:endParaRPr sz="1800">
              <a:solidFill>
                <a:srgbClr val="595959"/>
              </a:solidFill>
            </a:endParaRPr>
          </a:p>
          <a:p>
            <a:pPr marL="0" lvl="0" indent="0" rtl="0">
              <a:lnSpc>
                <a:spcPct val="115000"/>
              </a:lnSpc>
              <a:spcBef>
                <a:spcPts val="1600"/>
              </a:spcBef>
              <a:spcAft>
                <a:spcPts val="0"/>
              </a:spcAft>
              <a:buNone/>
            </a:pPr>
            <a:endParaRPr sz="1800">
              <a:solidFill>
                <a:srgbClr val="595959"/>
              </a:solidFill>
            </a:endParaRPr>
          </a:p>
          <a:p>
            <a:pPr marL="0" lvl="0" indent="0" rtl="0">
              <a:lnSpc>
                <a:spcPct val="115000"/>
              </a:lnSpc>
              <a:spcBef>
                <a:spcPts val="1600"/>
              </a:spcBef>
              <a:spcAft>
                <a:spcPts val="0"/>
              </a:spcAft>
              <a:buNone/>
            </a:pPr>
            <a:endParaRPr sz="1800">
              <a:solidFill>
                <a:srgbClr val="595959"/>
              </a:solidFill>
            </a:endParaRPr>
          </a:p>
          <a:p>
            <a:pPr marL="0" lvl="0" indent="0" rtl="0">
              <a:lnSpc>
                <a:spcPct val="115000"/>
              </a:lnSpc>
              <a:spcBef>
                <a:spcPts val="1600"/>
              </a:spcBef>
              <a:spcAft>
                <a:spcPts val="0"/>
              </a:spcAft>
              <a:buNone/>
            </a:pPr>
            <a:endParaRPr sz="1800">
              <a:solidFill>
                <a:srgbClr val="595959"/>
              </a:solidFill>
            </a:endParaRPr>
          </a:p>
          <a:p>
            <a:pPr marL="0" lvl="0" indent="0" rtl="0">
              <a:lnSpc>
                <a:spcPct val="115000"/>
              </a:lnSpc>
              <a:spcBef>
                <a:spcPts val="1600"/>
              </a:spcBef>
              <a:spcAft>
                <a:spcPts val="1600"/>
              </a:spcAft>
              <a:buNone/>
            </a:pPr>
            <a:endParaRPr sz="1800">
              <a:solidFill>
                <a:srgbClr val="59595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Shape 291"/>
          <p:cNvPicPr preferRelativeResize="0"/>
          <p:nvPr/>
        </p:nvPicPr>
        <p:blipFill>
          <a:blip r:embed="rId3">
            <a:alphaModFix/>
          </a:blip>
          <a:stretch>
            <a:fillRect/>
          </a:stretch>
        </p:blipFill>
        <p:spPr>
          <a:xfrm>
            <a:off x="173050" y="1288531"/>
            <a:ext cx="1828800" cy="228600"/>
          </a:xfrm>
          <a:prstGeom prst="rect">
            <a:avLst/>
          </a:prstGeom>
          <a:noFill/>
          <a:ln>
            <a:noFill/>
          </a:ln>
        </p:spPr>
      </p:pic>
      <p:sp>
        <p:nvSpPr>
          <p:cNvPr id="292" name="Shape 292"/>
          <p:cNvSpPr txBox="1">
            <a:spLocks noGrp="1"/>
          </p:cNvSpPr>
          <p:nvPr>
            <p:ph type="title"/>
          </p:nvPr>
        </p:nvSpPr>
        <p:spPr>
          <a:xfrm>
            <a:off x="457200" y="329714"/>
            <a:ext cx="8229600" cy="702000"/>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SzPts val="1100"/>
              <a:buFont typeface="Arial"/>
              <a:buNone/>
            </a:pPr>
            <a:r>
              <a:rPr lang="en-US">
                <a:solidFill>
                  <a:srgbClr val="2F3849"/>
                </a:solidFill>
              </a:rPr>
              <a:t>Breaking Down Silos </a:t>
            </a:r>
            <a:endParaRPr>
              <a:solidFill>
                <a:srgbClr val="2F3849"/>
              </a:solidFill>
            </a:endParaRPr>
          </a:p>
          <a:p>
            <a:pPr marL="0" marR="0" lvl="0" indent="0" algn="l" rtl="0">
              <a:spcBef>
                <a:spcPts val="0"/>
              </a:spcBef>
              <a:spcAft>
                <a:spcPts val="0"/>
              </a:spcAft>
              <a:buClr>
                <a:srgbClr val="2F3849"/>
              </a:buClr>
              <a:buSzPts val="3600"/>
              <a:buFont typeface="Arial"/>
              <a:buNone/>
            </a:pPr>
            <a:endParaRPr/>
          </a:p>
        </p:txBody>
      </p:sp>
      <p:pic>
        <p:nvPicPr>
          <p:cNvPr id="293" name="Shape 293"/>
          <p:cNvPicPr preferRelativeResize="0"/>
          <p:nvPr/>
        </p:nvPicPr>
        <p:blipFill>
          <a:blip r:embed="rId4">
            <a:alphaModFix/>
          </a:blip>
          <a:stretch>
            <a:fillRect/>
          </a:stretch>
        </p:blipFill>
        <p:spPr>
          <a:xfrm>
            <a:off x="457200" y="896856"/>
            <a:ext cx="1847850" cy="323850"/>
          </a:xfrm>
          <a:prstGeom prst="rect">
            <a:avLst/>
          </a:prstGeom>
          <a:noFill/>
          <a:ln>
            <a:noFill/>
          </a:ln>
        </p:spPr>
      </p:pic>
      <p:pic>
        <p:nvPicPr>
          <p:cNvPr id="294" name="Shape 29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764533" y="267225"/>
            <a:ext cx="1287144" cy="793200"/>
          </a:xfrm>
          <a:prstGeom prst="rect">
            <a:avLst/>
          </a:prstGeom>
          <a:noFill/>
          <a:ln>
            <a:noFill/>
          </a:ln>
        </p:spPr>
      </p:pic>
      <p:sp>
        <p:nvSpPr>
          <p:cNvPr id="295" name="Shape 295"/>
          <p:cNvSpPr txBox="1"/>
          <p:nvPr/>
        </p:nvSpPr>
        <p:spPr>
          <a:xfrm>
            <a:off x="399125" y="1148550"/>
            <a:ext cx="7424400" cy="3040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sz="1600">
              <a:latin typeface="Times New Roman"/>
              <a:ea typeface="Times New Roman"/>
              <a:cs typeface="Times New Roman"/>
              <a:sym typeface="Times New Roman"/>
            </a:endParaRPr>
          </a:p>
          <a:p>
            <a:pPr marL="457200" lvl="0" indent="-368300" rtl="0">
              <a:spcBef>
                <a:spcPts val="0"/>
              </a:spcBef>
              <a:spcAft>
                <a:spcPts val="0"/>
              </a:spcAft>
              <a:buClr>
                <a:srgbClr val="000000"/>
              </a:buClr>
              <a:buSzPts val="2200"/>
              <a:buChar char="●"/>
            </a:pPr>
            <a:r>
              <a:rPr lang="en-US" sz="2200"/>
              <a:t>Don’t wait to bring finance in. Finance should be at the table from the beginning.</a:t>
            </a:r>
            <a:endParaRPr sz="2200"/>
          </a:p>
          <a:p>
            <a:pPr marL="0" lvl="0" indent="0" rtl="0">
              <a:spcBef>
                <a:spcPts val="0"/>
              </a:spcBef>
              <a:spcAft>
                <a:spcPts val="0"/>
              </a:spcAft>
              <a:buNone/>
            </a:pPr>
            <a:endParaRPr sz="2200"/>
          </a:p>
          <a:p>
            <a:pPr marL="457200" lvl="0" indent="-368300" rtl="0">
              <a:spcBef>
                <a:spcPts val="0"/>
              </a:spcBef>
              <a:spcAft>
                <a:spcPts val="0"/>
              </a:spcAft>
              <a:buClr>
                <a:srgbClr val="000000"/>
              </a:buClr>
              <a:buSzPts val="2200"/>
              <a:buChar char="●"/>
            </a:pPr>
            <a:r>
              <a:rPr lang="en-US" sz="2200"/>
              <a:t>Interactive, IT, database management all need to be on board.</a:t>
            </a:r>
            <a:endParaRPr sz="2200"/>
          </a:p>
          <a:p>
            <a:pPr marL="0" lvl="0" indent="0" rtl="0">
              <a:spcBef>
                <a:spcPts val="0"/>
              </a:spcBef>
              <a:spcAft>
                <a:spcPts val="0"/>
              </a:spcAft>
              <a:buNone/>
            </a:pPr>
            <a:endParaRPr sz="2200"/>
          </a:p>
          <a:p>
            <a:pPr marL="457200" lvl="0" indent="-368300" rtl="0">
              <a:spcBef>
                <a:spcPts val="0"/>
              </a:spcBef>
              <a:spcAft>
                <a:spcPts val="0"/>
              </a:spcAft>
              <a:buClr>
                <a:srgbClr val="000000"/>
              </a:buClr>
              <a:buSzPts val="2200"/>
              <a:buChar char="●"/>
            </a:pPr>
            <a:r>
              <a:rPr lang="en-US" sz="2200"/>
              <a:t>Include front-line membership and development staff</a:t>
            </a:r>
            <a:endParaRPr sz="2200"/>
          </a:p>
          <a:p>
            <a:pPr marL="0" lvl="0" indent="0" rtl="0">
              <a:lnSpc>
                <a:spcPct val="115000"/>
              </a:lnSpc>
              <a:spcBef>
                <a:spcPts val="0"/>
              </a:spcBef>
              <a:spcAft>
                <a:spcPts val="0"/>
              </a:spcAft>
              <a:buNone/>
            </a:pPr>
            <a:endParaRPr sz="1800">
              <a:solidFill>
                <a:srgbClr val="595959"/>
              </a:solidFill>
            </a:endParaRPr>
          </a:p>
          <a:p>
            <a:pPr marL="0" lvl="0" indent="0" rtl="0">
              <a:lnSpc>
                <a:spcPct val="115000"/>
              </a:lnSpc>
              <a:spcBef>
                <a:spcPts val="1600"/>
              </a:spcBef>
              <a:spcAft>
                <a:spcPts val="0"/>
              </a:spcAft>
              <a:buNone/>
            </a:pPr>
            <a:endParaRPr sz="1800">
              <a:solidFill>
                <a:srgbClr val="595959"/>
              </a:solidFill>
            </a:endParaRPr>
          </a:p>
          <a:p>
            <a:pPr marL="0" lvl="0" indent="0" rtl="0">
              <a:lnSpc>
                <a:spcPct val="115000"/>
              </a:lnSpc>
              <a:spcBef>
                <a:spcPts val="1600"/>
              </a:spcBef>
              <a:spcAft>
                <a:spcPts val="1600"/>
              </a:spcAft>
              <a:buNone/>
            </a:pPr>
            <a:endParaRPr sz="1800">
              <a:solidFill>
                <a:srgbClr val="59595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Shape 30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82864" y="720387"/>
            <a:ext cx="1240672" cy="1733699"/>
          </a:xfrm>
          <a:prstGeom prst="rect">
            <a:avLst/>
          </a:prstGeom>
          <a:noFill/>
          <a:ln>
            <a:noFill/>
          </a:ln>
        </p:spPr>
      </p:pic>
      <p:pic>
        <p:nvPicPr>
          <p:cNvPr id="301" name="Shape 30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174051" y="669650"/>
            <a:ext cx="2763427" cy="1950224"/>
          </a:xfrm>
          <a:prstGeom prst="rect">
            <a:avLst/>
          </a:prstGeom>
          <a:noFill/>
          <a:ln>
            <a:noFill/>
          </a:ln>
        </p:spPr>
      </p:pic>
      <p:pic>
        <p:nvPicPr>
          <p:cNvPr id="302" name="Shape 30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07054" y="3102838"/>
            <a:ext cx="1992285" cy="1495751"/>
          </a:xfrm>
          <a:prstGeom prst="rect">
            <a:avLst/>
          </a:prstGeom>
          <a:noFill/>
          <a:ln>
            <a:noFill/>
          </a:ln>
        </p:spPr>
      </p:pic>
      <p:pic>
        <p:nvPicPr>
          <p:cNvPr id="303" name="Shape 30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642025" y="3061049"/>
            <a:ext cx="3011798" cy="1341217"/>
          </a:xfrm>
          <a:prstGeom prst="rect">
            <a:avLst/>
          </a:prstGeom>
          <a:noFill/>
          <a:ln>
            <a:noFill/>
          </a:ln>
        </p:spPr>
      </p:pic>
      <p:pic>
        <p:nvPicPr>
          <p:cNvPr id="304" name="Shape 304"/>
          <p:cNvPicPr preferRelativeResize="0"/>
          <p:nvPr/>
        </p:nvPicPr>
        <p:blipFill>
          <a:blip r:embed="rId7">
            <a:alphaModFix/>
          </a:blip>
          <a:stretch>
            <a:fillRect/>
          </a:stretch>
        </p:blipFill>
        <p:spPr>
          <a:xfrm>
            <a:off x="5804600" y="3034313"/>
            <a:ext cx="3339300" cy="1060241"/>
          </a:xfrm>
          <a:prstGeom prst="rect">
            <a:avLst/>
          </a:prstGeom>
          <a:noFill/>
          <a:ln>
            <a:noFill/>
          </a:ln>
        </p:spPr>
      </p:pic>
      <p:cxnSp>
        <p:nvCxnSpPr>
          <p:cNvPr id="305" name="Shape 305"/>
          <p:cNvCxnSpPr/>
          <p:nvPr/>
        </p:nvCxnSpPr>
        <p:spPr>
          <a:xfrm rot="10800000" flipH="1">
            <a:off x="-12725" y="2864675"/>
            <a:ext cx="9166800" cy="38100"/>
          </a:xfrm>
          <a:prstGeom prst="straightConnector1">
            <a:avLst/>
          </a:prstGeom>
          <a:noFill/>
          <a:ln w="76200" cap="flat" cmpd="sng">
            <a:solidFill>
              <a:srgbClr val="000000"/>
            </a:solidFill>
            <a:prstDash val="solid"/>
            <a:round/>
            <a:headEnd type="none" w="med" len="med"/>
            <a:tailEnd type="none" w="med" len="med"/>
          </a:ln>
        </p:spPr>
      </p:cxnSp>
      <p:cxnSp>
        <p:nvCxnSpPr>
          <p:cNvPr id="306" name="Shape 306"/>
          <p:cNvCxnSpPr/>
          <p:nvPr/>
        </p:nvCxnSpPr>
        <p:spPr>
          <a:xfrm>
            <a:off x="2731525" y="577225"/>
            <a:ext cx="5700" cy="4566300"/>
          </a:xfrm>
          <a:prstGeom prst="straightConnector1">
            <a:avLst/>
          </a:prstGeom>
          <a:noFill/>
          <a:ln w="76200" cap="flat" cmpd="sng">
            <a:solidFill>
              <a:srgbClr val="000000"/>
            </a:solidFill>
            <a:prstDash val="solid"/>
            <a:round/>
            <a:headEnd type="none" w="med" len="med"/>
            <a:tailEnd type="none" w="med" len="med"/>
          </a:ln>
        </p:spPr>
      </p:cxnSp>
      <p:cxnSp>
        <p:nvCxnSpPr>
          <p:cNvPr id="307" name="Shape 307"/>
          <p:cNvCxnSpPr/>
          <p:nvPr/>
        </p:nvCxnSpPr>
        <p:spPr>
          <a:xfrm>
            <a:off x="5665500" y="509250"/>
            <a:ext cx="38400" cy="4647000"/>
          </a:xfrm>
          <a:prstGeom prst="straightConnector1">
            <a:avLst/>
          </a:prstGeom>
          <a:noFill/>
          <a:ln w="76200" cap="flat" cmpd="sng">
            <a:solidFill>
              <a:srgbClr val="000000"/>
            </a:solidFill>
            <a:prstDash val="solid"/>
            <a:round/>
            <a:headEnd type="none" w="med" len="med"/>
            <a:tailEnd type="none" w="med" len="med"/>
          </a:ln>
        </p:spPr>
      </p:cxnSp>
      <p:sp>
        <p:nvSpPr>
          <p:cNvPr id="308" name="Shape 308"/>
          <p:cNvSpPr txBox="1"/>
          <p:nvPr/>
        </p:nvSpPr>
        <p:spPr>
          <a:xfrm>
            <a:off x="0"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1.</a:t>
            </a:r>
            <a:endParaRPr b="1">
              <a:latin typeface="Times New Roman"/>
              <a:ea typeface="Times New Roman"/>
              <a:cs typeface="Times New Roman"/>
              <a:sym typeface="Times New Roman"/>
            </a:endParaRPr>
          </a:p>
        </p:txBody>
      </p:sp>
      <p:sp>
        <p:nvSpPr>
          <p:cNvPr id="309" name="Shape 309"/>
          <p:cNvSpPr txBox="1"/>
          <p:nvPr/>
        </p:nvSpPr>
        <p:spPr>
          <a:xfrm>
            <a:off x="2724513"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2.</a:t>
            </a:r>
            <a:endParaRPr b="1">
              <a:latin typeface="Times New Roman"/>
              <a:ea typeface="Times New Roman"/>
              <a:cs typeface="Times New Roman"/>
              <a:sym typeface="Times New Roman"/>
            </a:endParaRPr>
          </a:p>
        </p:txBody>
      </p:sp>
      <p:sp>
        <p:nvSpPr>
          <p:cNvPr id="310" name="Shape 310"/>
          <p:cNvSpPr txBox="1"/>
          <p:nvPr/>
        </p:nvSpPr>
        <p:spPr>
          <a:xfrm>
            <a:off x="5703725"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3.</a:t>
            </a:r>
            <a:endParaRPr b="1">
              <a:latin typeface="Times New Roman"/>
              <a:ea typeface="Times New Roman"/>
              <a:cs typeface="Times New Roman"/>
              <a:sym typeface="Times New Roman"/>
            </a:endParaRPr>
          </a:p>
        </p:txBody>
      </p:sp>
      <p:sp>
        <p:nvSpPr>
          <p:cNvPr id="311" name="Shape 311"/>
          <p:cNvSpPr txBox="1"/>
          <p:nvPr/>
        </p:nvSpPr>
        <p:spPr>
          <a:xfrm>
            <a:off x="0"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4.</a:t>
            </a:r>
            <a:endParaRPr b="1">
              <a:latin typeface="Times New Roman"/>
              <a:ea typeface="Times New Roman"/>
              <a:cs typeface="Times New Roman"/>
              <a:sym typeface="Times New Roman"/>
            </a:endParaRPr>
          </a:p>
        </p:txBody>
      </p:sp>
      <p:sp>
        <p:nvSpPr>
          <p:cNvPr id="312" name="Shape 312"/>
          <p:cNvSpPr txBox="1"/>
          <p:nvPr/>
        </p:nvSpPr>
        <p:spPr>
          <a:xfrm>
            <a:off x="2724525"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5.</a:t>
            </a:r>
            <a:endParaRPr b="1">
              <a:latin typeface="Times New Roman"/>
              <a:ea typeface="Times New Roman"/>
              <a:cs typeface="Times New Roman"/>
              <a:sym typeface="Times New Roman"/>
            </a:endParaRPr>
          </a:p>
        </p:txBody>
      </p:sp>
      <p:sp>
        <p:nvSpPr>
          <p:cNvPr id="313" name="Shape 313"/>
          <p:cNvSpPr txBox="1"/>
          <p:nvPr/>
        </p:nvSpPr>
        <p:spPr>
          <a:xfrm>
            <a:off x="5703725"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6.</a:t>
            </a:r>
            <a:endParaRPr b="1">
              <a:latin typeface="Times New Roman"/>
              <a:ea typeface="Times New Roman"/>
              <a:cs typeface="Times New Roman"/>
              <a:sym typeface="Times New Roman"/>
            </a:endParaRPr>
          </a:p>
        </p:txBody>
      </p:sp>
      <p:sp>
        <p:nvSpPr>
          <p:cNvPr id="314" name="Shape 314"/>
          <p:cNvSpPr txBox="1"/>
          <p:nvPr/>
        </p:nvSpPr>
        <p:spPr>
          <a:xfrm>
            <a:off x="38025" y="2359525"/>
            <a:ext cx="2699100" cy="50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Pre-planning </a:t>
            </a:r>
            <a:r>
              <a:rPr lang="en-US" sz="1500">
                <a:latin typeface="Times New Roman"/>
                <a:ea typeface="Times New Roman"/>
                <a:cs typeface="Times New Roman"/>
                <a:sym typeface="Times New Roman"/>
              </a:rPr>
              <a:t/>
            </a:r>
            <a:br>
              <a:rPr lang="en-US" sz="1500">
                <a:latin typeface="Times New Roman"/>
                <a:ea typeface="Times New Roman"/>
                <a:cs typeface="Times New Roman"/>
                <a:sym typeface="Times New Roman"/>
              </a:rPr>
            </a:br>
            <a:r>
              <a:rPr lang="en-US" sz="900"/>
              <a:t>(RFPs,documentation/mapping, scope of work)</a:t>
            </a:r>
            <a:endParaRPr sz="900"/>
          </a:p>
        </p:txBody>
      </p:sp>
      <p:sp>
        <p:nvSpPr>
          <p:cNvPr id="315" name="Shape 315"/>
          <p:cNvSpPr txBox="1"/>
          <p:nvPr/>
        </p:nvSpPr>
        <p:spPr>
          <a:xfrm>
            <a:off x="2800350" y="235755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Breaking Down Silos</a:t>
            </a:r>
            <a:endParaRPr sz="1500"/>
          </a:p>
        </p:txBody>
      </p:sp>
      <p:sp>
        <p:nvSpPr>
          <p:cNvPr id="316" name="Shape 316"/>
          <p:cNvSpPr txBox="1"/>
          <p:nvPr/>
        </p:nvSpPr>
        <p:spPr>
          <a:xfrm>
            <a:off x="5804600" y="237435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Leadership &amp; Teams</a:t>
            </a:r>
            <a:endParaRPr sz="1500"/>
          </a:p>
        </p:txBody>
      </p:sp>
      <p:sp>
        <p:nvSpPr>
          <p:cNvPr id="317" name="Shape 317"/>
          <p:cNvSpPr txBox="1"/>
          <p:nvPr/>
        </p:nvSpPr>
        <p:spPr>
          <a:xfrm>
            <a:off x="38025" y="459860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Timelines &amp; Finances</a:t>
            </a:r>
            <a:endParaRPr sz="1500"/>
          </a:p>
        </p:txBody>
      </p:sp>
      <p:sp>
        <p:nvSpPr>
          <p:cNvPr id="318" name="Shape 318"/>
          <p:cNvSpPr txBox="1"/>
          <p:nvPr/>
        </p:nvSpPr>
        <p:spPr>
          <a:xfrm>
            <a:off x="2800350" y="459860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Communication</a:t>
            </a:r>
            <a:endParaRPr sz="1500" b="1"/>
          </a:p>
          <a:p>
            <a:pPr marL="0" lvl="0" indent="0" rtl="0">
              <a:spcBef>
                <a:spcPts val="0"/>
              </a:spcBef>
              <a:spcAft>
                <a:spcPts val="0"/>
              </a:spcAft>
              <a:buNone/>
            </a:pPr>
            <a:r>
              <a:rPr lang="en-US" sz="1100"/>
              <a:t>Up, down &amp; across</a:t>
            </a:r>
            <a:endParaRPr sz="1100"/>
          </a:p>
          <a:p>
            <a:pPr marL="0" lvl="0" indent="0" rtl="0">
              <a:spcBef>
                <a:spcPts val="0"/>
              </a:spcBef>
              <a:spcAft>
                <a:spcPts val="0"/>
              </a:spcAft>
              <a:buNone/>
            </a:pPr>
            <a:endParaRPr sz="1500" b="1">
              <a:latin typeface="Times New Roman"/>
              <a:ea typeface="Times New Roman"/>
              <a:cs typeface="Times New Roman"/>
              <a:sym typeface="Times New Roman"/>
            </a:endParaRPr>
          </a:p>
        </p:txBody>
      </p:sp>
      <p:sp>
        <p:nvSpPr>
          <p:cNvPr id="319" name="Shape 319"/>
          <p:cNvSpPr txBox="1"/>
          <p:nvPr/>
        </p:nvSpPr>
        <p:spPr>
          <a:xfrm>
            <a:off x="5804600" y="4509000"/>
            <a:ext cx="3339300" cy="50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t>Planning for a Future that’s Different from the Past</a:t>
            </a:r>
            <a:endParaRPr/>
          </a:p>
        </p:txBody>
      </p:sp>
      <p:pic>
        <p:nvPicPr>
          <p:cNvPr id="320" name="Shape 320"/>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2965825" y="783011"/>
            <a:ext cx="2610076" cy="1608440"/>
          </a:xfrm>
          <a:prstGeom prst="rect">
            <a:avLst/>
          </a:prstGeom>
          <a:noFill/>
          <a:ln>
            <a:noFill/>
          </a:ln>
        </p:spPr>
      </p:pic>
      <p:pic>
        <p:nvPicPr>
          <p:cNvPr id="321" name="Shape 321"/>
          <p:cNvPicPr preferRelativeResize="0"/>
          <p:nvPr/>
        </p:nvPicPr>
        <p:blipFill>
          <a:blip r:embed="rId9">
            <a:alphaModFix/>
          </a:blip>
          <a:stretch>
            <a:fillRect/>
          </a:stretch>
        </p:blipFill>
        <p:spPr>
          <a:xfrm>
            <a:off x="-12725" y="0"/>
            <a:ext cx="9166800" cy="669650"/>
          </a:xfrm>
          <a:prstGeom prst="rect">
            <a:avLst/>
          </a:prstGeom>
          <a:noFill/>
          <a:ln>
            <a:noFill/>
          </a:ln>
        </p:spPr>
      </p:pic>
      <p:sp>
        <p:nvSpPr>
          <p:cNvPr id="322" name="Shape 322"/>
          <p:cNvSpPr txBox="1"/>
          <p:nvPr/>
        </p:nvSpPr>
        <p:spPr>
          <a:xfrm>
            <a:off x="0" y="51000"/>
            <a:ext cx="7627500" cy="292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a:solidFill>
                  <a:srgbClr val="2F3849"/>
                </a:solidFill>
              </a:rPr>
              <a:t>Setting Up Your Team for Success</a:t>
            </a:r>
            <a:endParaRPr sz="3000">
              <a:solidFill>
                <a:srgbClr val="2F3849"/>
              </a:solidFill>
            </a:endParaRPr>
          </a:p>
        </p:txBody>
      </p:sp>
      <p:sp>
        <p:nvSpPr>
          <p:cNvPr id="323" name="Shape 323"/>
          <p:cNvSpPr/>
          <p:nvPr/>
        </p:nvSpPr>
        <p:spPr>
          <a:xfrm>
            <a:off x="5676800" y="674775"/>
            <a:ext cx="3467100" cy="21900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p:nvPr/>
        </p:nvSpPr>
        <p:spPr>
          <a:xfrm>
            <a:off x="167600" y="2896475"/>
            <a:ext cx="2254800" cy="1597800"/>
          </a:xfrm>
          <a:prstGeom prst="rect">
            <a:avLst/>
          </a:prstGeom>
          <a:solidFill>
            <a:schemeClr val="dk2"/>
          </a:solid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US" sz="900" b="1" i="1">
                <a:solidFill>
                  <a:schemeClr val="lt1"/>
                </a:solidFill>
              </a:rPr>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a:t>
            </a:r>
            <a:endParaRPr sz="900" b="1" i="1">
              <a:solidFill>
                <a:schemeClr val="lt1"/>
              </a:solidFill>
            </a:endParaRPr>
          </a:p>
          <a:p>
            <a:pPr marL="0" lvl="0" indent="0" algn="r" rtl="0">
              <a:lnSpc>
                <a:spcPct val="100000"/>
              </a:lnSpc>
              <a:spcBef>
                <a:spcPts val="0"/>
              </a:spcBef>
              <a:spcAft>
                <a:spcPts val="0"/>
              </a:spcAft>
              <a:buNone/>
            </a:pPr>
            <a:r>
              <a:rPr lang="en-US" sz="900" b="1">
                <a:solidFill>
                  <a:schemeClr val="lt1"/>
                </a:solidFill>
              </a:rPr>
              <a:t>Chris Hadfield</a:t>
            </a:r>
            <a:endParaRPr sz="900" b="1">
              <a:solidFill>
                <a:schemeClr val="lt1"/>
              </a:solidFill>
            </a:endParaRPr>
          </a:p>
          <a:p>
            <a:pPr marL="0" lvl="0" indent="0" rtl="0">
              <a:lnSpc>
                <a:spcPct val="115000"/>
              </a:lnSpc>
              <a:spcBef>
                <a:spcPts val="0"/>
              </a:spcBef>
              <a:spcAft>
                <a:spcPts val="1600"/>
              </a:spcAft>
              <a:buNone/>
            </a:pPr>
            <a:endParaRPr sz="1200" b="1">
              <a:solidFill>
                <a:schemeClr val="lt1"/>
              </a:solidFill>
            </a:endParaRPr>
          </a:p>
        </p:txBody>
      </p:sp>
      <p:pic>
        <p:nvPicPr>
          <p:cNvPr id="329" name="Shape 329"/>
          <p:cNvPicPr preferRelativeResize="0"/>
          <p:nvPr/>
        </p:nvPicPr>
        <p:blipFill>
          <a:blip r:embed="rId3">
            <a:alphaModFix/>
          </a:blip>
          <a:stretch>
            <a:fillRect/>
          </a:stretch>
        </p:blipFill>
        <p:spPr>
          <a:xfrm>
            <a:off x="2801463" y="1592766"/>
            <a:ext cx="1828800" cy="228600"/>
          </a:xfrm>
          <a:prstGeom prst="rect">
            <a:avLst/>
          </a:prstGeom>
          <a:noFill/>
          <a:ln>
            <a:noFill/>
          </a:ln>
        </p:spPr>
      </p:pic>
      <p:sp>
        <p:nvSpPr>
          <p:cNvPr id="330" name="Shape 330"/>
          <p:cNvSpPr txBox="1">
            <a:spLocks noGrp="1"/>
          </p:cNvSpPr>
          <p:nvPr>
            <p:ph type="title"/>
          </p:nvPr>
        </p:nvSpPr>
        <p:spPr>
          <a:xfrm>
            <a:off x="3072000" y="468047"/>
            <a:ext cx="5459400" cy="4011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2F3849"/>
              </a:buClr>
              <a:buSzPts val="3600"/>
              <a:buFont typeface="Arial"/>
              <a:buNone/>
            </a:pPr>
            <a:r>
              <a:rPr lang="en-US" sz="2100">
                <a:solidFill>
                  <a:srgbClr val="2F3849"/>
                </a:solidFill>
              </a:rPr>
              <a:t>Leadership &amp; Teams: Project Managers</a:t>
            </a:r>
            <a:endParaRPr sz="2100"/>
          </a:p>
        </p:txBody>
      </p:sp>
      <p:pic>
        <p:nvPicPr>
          <p:cNvPr id="331" name="Shape 331"/>
          <p:cNvPicPr preferRelativeResize="0"/>
          <p:nvPr/>
        </p:nvPicPr>
        <p:blipFill>
          <a:blip r:embed="rId4">
            <a:alphaModFix/>
          </a:blip>
          <a:stretch>
            <a:fillRect/>
          </a:stretch>
        </p:blipFill>
        <p:spPr>
          <a:xfrm>
            <a:off x="3017938" y="869141"/>
            <a:ext cx="1847850" cy="323850"/>
          </a:xfrm>
          <a:prstGeom prst="rect">
            <a:avLst/>
          </a:prstGeom>
          <a:noFill/>
          <a:ln>
            <a:noFill/>
          </a:ln>
        </p:spPr>
      </p:pic>
      <p:pic>
        <p:nvPicPr>
          <p:cNvPr id="332" name="Shape 33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86187" y="289750"/>
            <a:ext cx="2017625" cy="2535150"/>
          </a:xfrm>
          <a:prstGeom prst="rect">
            <a:avLst/>
          </a:prstGeom>
          <a:noFill/>
          <a:ln>
            <a:noFill/>
          </a:ln>
        </p:spPr>
      </p:pic>
      <p:pic>
        <p:nvPicPr>
          <p:cNvPr id="333" name="Shape 33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7957475" y="226400"/>
            <a:ext cx="1132877" cy="799501"/>
          </a:xfrm>
          <a:prstGeom prst="rect">
            <a:avLst/>
          </a:prstGeom>
          <a:noFill/>
          <a:ln>
            <a:noFill/>
          </a:ln>
        </p:spPr>
      </p:pic>
      <p:sp>
        <p:nvSpPr>
          <p:cNvPr id="334" name="Shape 334"/>
          <p:cNvSpPr txBox="1"/>
          <p:nvPr/>
        </p:nvSpPr>
        <p:spPr>
          <a:xfrm>
            <a:off x="3133525" y="1279825"/>
            <a:ext cx="5459400" cy="34884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US" sz="1800">
                <a:solidFill>
                  <a:srgbClr val="000000"/>
                </a:solidFill>
              </a:rPr>
              <a:t>Need Strong Project Manager (or consultant) with 100% focus on this job</a:t>
            </a:r>
            <a:endParaRPr sz="1800">
              <a:solidFill>
                <a:srgbClr val="000000"/>
              </a:solidFill>
            </a:endParaRPr>
          </a:p>
          <a:p>
            <a:pPr marL="0" lvl="0" indent="0" rtl="0">
              <a:spcBef>
                <a:spcPts val="0"/>
              </a:spcBef>
              <a:spcAft>
                <a:spcPts val="0"/>
              </a:spcAft>
              <a:buNone/>
            </a:pPr>
            <a:endParaRPr sz="1800">
              <a:solidFill>
                <a:srgbClr val="000000"/>
              </a:solidFill>
            </a:endParaRPr>
          </a:p>
          <a:p>
            <a:pPr marL="457200" lvl="0" indent="-342900" rtl="0">
              <a:spcBef>
                <a:spcPts val="0"/>
              </a:spcBef>
              <a:spcAft>
                <a:spcPts val="0"/>
              </a:spcAft>
              <a:buClr>
                <a:srgbClr val="000000"/>
              </a:buClr>
              <a:buSzPts val="1800"/>
              <a:buChar char="●"/>
            </a:pPr>
            <a:r>
              <a:rPr lang="en-US" sz="1800">
                <a:solidFill>
                  <a:srgbClr val="000000"/>
                </a:solidFill>
              </a:rPr>
              <a:t>Someone from outside of team – removed from fray of daily activity</a:t>
            </a:r>
            <a:endParaRPr sz="1800">
              <a:solidFill>
                <a:srgbClr val="000000"/>
              </a:solidFill>
            </a:endParaRPr>
          </a:p>
          <a:p>
            <a:pPr marL="0" lvl="0" indent="0" rtl="0">
              <a:spcBef>
                <a:spcPts val="0"/>
              </a:spcBef>
              <a:spcAft>
                <a:spcPts val="0"/>
              </a:spcAft>
              <a:buNone/>
            </a:pPr>
            <a:endParaRPr sz="1800">
              <a:solidFill>
                <a:srgbClr val="000000"/>
              </a:solidFill>
            </a:endParaRPr>
          </a:p>
          <a:p>
            <a:pPr marL="457200" lvl="0" indent="-342900" rtl="0">
              <a:lnSpc>
                <a:spcPct val="115000"/>
              </a:lnSpc>
              <a:spcBef>
                <a:spcPts val="0"/>
              </a:spcBef>
              <a:spcAft>
                <a:spcPts val="1600"/>
              </a:spcAft>
              <a:buClr>
                <a:srgbClr val="000000"/>
              </a:buClr>
              <a:buSzPts val="1800"/>
              <a:buChar char="●"/>
            </a:pPr>
            <a:r>
              <a:rPr lang="en-US" sz="1800">
                <a:solidFill>
                  <a:srgbClr val="000000"/>
                </a:solidFill>
              </a:rPr>
              <a:t>You need people from different stakeholder groups and also someone who has overarching view of the organization and knows when to bring other stakeholders into the fold, even senior management.</a:t>
            </a:r>
            <a:endParaRPr sz="18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Shape 339"/>
          <p:cNvPicPr preferRelativeResize="0"/>
          <p:nvPr/>
        </p:nvPicPr>
        <p:blipFill>
          <a:blip r:embed="rId3">
            <a:alphaModFix/>
          </a:blip>
          <a:stretch>
            <a:fillRect/>
          </a:stretch>
        </p:blipFill>
        <p:spPr>
          <a:xfrm>
            <a:off x="173050" y="1288531"/>
            <a:ext cx="1828800" cy="228600"/>
          </a:xfrm>
          <a:prstGeom prst="rect">
            <a:avLst/>
          </a:prstGeom>
          <a:noFill/>
          <a:ln>
            <a:noFill/>
          </a:ln>
        </p:spPr>
      </p:pic>
      <p:sp>
        <p:nvSpPr>
          <p:cNvPr id="340" name="Shape 340"/>
          <p:cNvSpPr txBox="1">
            <a:spLocks noGrp="1"/>
          </p:cNvSpPr>
          <p:nvPr>
            <p:ph type="title"/>
          </p:nvPr>
        </p:nvSpPr>
        <p:spPr>
          <a:xfrm>
            <a:off x="457200" y="378464"/>
            <a:ext cx="8229600" cy="702000"/>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SzPts val="1100"/>
              <a:buFont typeface="Arial"/>
              <a:buNone/>
            </a:pPr>
            <a:r>
              <a:rPr lang="en-US" sz="3000">
                <a:solidFill>
                  <a:srgbClr val="2F3849"/>
                </a:solidFill>
              </a:rPr>
              <a:t>Leadership &amp; Teams: Project Management</a:t>
            </a:r>
            <a:endParaRPr sz="3000">
              <a:solidFill>
                <a:srgbClr val="2F3849"/>
              </a:solidFill>
            </a:endParaRPr>
          </a:p>
          <a:p>
            <a:pPr marL="0" marR="0" lvl="0" indent="0" algn="l" rtl="0">
              <a:spcBef>
                <a:spcPts val="0"/>
              </a:spcBef>
              <a:spcAft>
                <a:spcPts val="0"/>
              </a:spcAft>
              <a:buClr>
                <a:srgbClr val="2F3849"/>
              </a:buClr>
              <a:buSzPts val="3600"/>
              <a:buFont typeface="Arial"/>
              <a:buNone/>
            </a:pPr>
            <a:endParaRPr/>
          </a:p>
        </p:txBody>
      </p:sp>
      <p:pic>
        <p:nvPicPr>
          <p:cNvPr id="341" name="Shape 341"/>
          <p:cNvPicPr preferRelativeResize="0"/>
          <p:nvPr/>
        </p:nvPicPr>
        <p:blipFill>
          <a:blip r:embed="rId4">
            <a:alphaModFix/>
          </a:blip>
          <a:stretch>
            <a:fillRect/>
          </a:stretch>
        </p:blipFill>
        <p:spPr>
          <a:xfrm>
            <a:off x="457200" y="896856"/>
            <a:ext cx="1847850" cy="323850"/>
          </a:xfrm>
          <a:prstGeom prst="rect">
            <a:avLst/>
          </a:prstGeom>
          <a:noFill/>
          <a:ln>
            <a:noFill/>
          </a:ln>
        </p:spPr>
      </p:pic>
      <p:pic>
        <p:nvPicPr>
          <p:cNvPr id="342" name="Shape 34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934650" y="280975"/>
            <a:ext cx="1132877" cy="799501"/>
          </a:xfrm>
          <a:prstGeom prst="rect">
            <a:avLst/>
          </a:prstGeom>
          <a:noFill/>
          <a:ln>
            <a:noFill/>
          </a:ln>
        </p:spPr>
      </p:pic>
      <p:sp>
        <p:nvSpPr>
          <p:cNvPr id="343" name="Shape 343"/>
          <p:cNvSpPr txBox="1"/>
          <p:nvPr/>
        </p:nvSpPr>
        <p:spPr>
          <a:xfrm>
            <a:off x="457200" y="1288525"/>
            <a:ext cx="7947000" cy="679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rtl="0">
              <a:lnSpc>
                <a:spcPct val="115000"/>
              </a:lnSpc>
              <a:spcBef>
                <a:spcPts val="0"/>
              </a:spcBef>
              <a:spcAft>
                <a:spcPts val="1600"/>
              </a:spcAft>
              <a:buClr>
                <a:srgbClr val="000000"/>
              </a:buClr>
              <a:buSzPts val="1100"/>
              <a:buFont typeface="Arial"/>
              <a:buNone/>
            </a:pPr>
            <a:r>
              <a:rPr lang="en-US" sz="1600" b="1">
                <a:solidFill>
                  <a:srgbClr val="000000"/>
                </a:solidFill>
              </a:rPr>
              <a:t>“Having an external project manager… advocated to vendor on our behalf. It </a:t>
            </a:r>
            <a:r>
              <a:rPr lang="en-US" sz="1600" b="1"/>
              <a:t>d</a:t>
            </a:r>
            <a:r>
              <a:rPr lang="en-US" sz="1600" b="1">
                <a:solidFill>
                  <a:srgbClr val="000000"/>
                </a:solidFill>
              </a:rPr>
              <a:t>idn’t take away from other positions.” </a:t>
            </a:r>
            <a:endParaRPr sz="1600" b="1"/>
          </a:p>
        </p:txBody>
      </p:sp>
      <p:pic>
        <p:nvPicPr>
          <p:cNvPr id="344" name="Shape 344"/>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7613375" y="1687350"/>
            <a:ext cx="688200" cy="228225"/>
          </a:xfrm>
          <a:prstGeom prst="rect">
            <a:avLst/>
          </a:prstGeom>
          <a:noFill/>
          <a:ln>
            <a:noFill/>
          </a:ln>
        </p:spPr>
      </p:pic>
      <p:sp>
        <p:nvSpPr>
          <p:cNvPr id="345" name="Shape 345"/>
          <p:cNvSpPr txBox="1"/>
          <p:nvPr/>
        </p:nvSpPr>
        <p:spPr>
          <a:xfrm>
            <a:off x="457200" y="1028950"/>
            <a:ext cx="8037300" cy="188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sz="1600" dirty="0">
              <a:highlight>
                <a:srgbClr val="FFFF00"/>
              </a:highlight>
              <a:latin typeface="Times New Roman"/>
              <a:ea typeface="Times New Roman"/>
              <a:cs typeface="Times New Roman"/>
              <a:sym typeface="Times New Roman"/>
            </a:endParaRPr>
          </a:p>
          <a:p>
            <a:pPr marL="0" lvl="0" indent="0" rtl="0">
              <a:spcBef>
                <a:spcPts val="0"/>
              </a:spcBef>
              <a:spcAft>
                <a:spcPts val="0"/>
              </a:spcAft>
              <a:buNone/>
            </a:pPr>
            <a:endParaRPr sz="1600" dirty="0">
              <a:highlight>
                <a:srgbClr val="FFFF00"/>
              </a:highlight>
              <a:latin typeface="Times New Roman"/>
              <a:ea typeface="Times New Roman"/>
              <a:cs typeface="Times New Roman"/>
              <a:sym typeface="Times New Roman"/>
            </a:endParaRPr>
          </a:p>
          <a:p>
            <a:pPr marL="0" lvl="0" indent="0" rtl="0">
              <a:spcBef>
                <a:spcPts val="0"/>
              </a:spcBef>
              <a:spcAft>
                <a:spcPts val="0"/>
              </a:spcAft>
              <a:buNone/>
            </a:pPr>
            <a:endParaRPr sz="1600" dirty="0">
              <a:latin typeface="Times New Roman"/>
              <a:ea typeface="Times New Roman"/>
              <a:cs typeface="Times New Roman"/>
              <a:sym typeface="Times New Roman"/>
            </a:endParaRPr>
          </a:p>
          <a:p>
            <a:pPr marL="0" lvl="0" indent="0" rtl="0">
              <a:spcBef>
                <a:spcPts val="0"/>
              </a:spcBef>
              <a:spcAft>
                <a:spcPts val="0"/>
              </a:spcAft>
              <a:buNone/>
            </a:pPr>
            <a:endParaRPr sz="1600" dirty="0">
              <a:latin typeface="Times New Roman"/>
              <a:ea typeface="Times New Roman"/>
              <a:cs typeface="Times New Roman"/>
              <a:sym typeface="Times New Roman"/>
            </a:endParaRPr>
          </a:p>
          <a:p>
            <a:pPr marL="457200" lvl="0" indent="-317500" rtl="0">
              <a:spcBef>
                <a:spcPts val="0"/>
              </a:spcBef>
              <a:spcAft>
                <a:spcPts val="0"/>
              </a:spcAft>
              <a:buClr>
                <a:srgbClr val="000000"/>
              </a:buClr>
              <a:buSzPts val="1400"/>
              <a:buChar char="●"/>
            </a:pPr>
            <a:r>
              <a:rPr lang="en-US" dirty="0"/>
              <a:t>At OPB, dedicated project manager was originally hired for 1 month, kept on for 18 months.</a:t>
            </a:r>
            <a:endParaRPr dirty="0"/>
          </a:p>
          <a:p>
            <a:pPr marL="0" lvl="0" indent="0" rtl="0">
              <a:spcBef>
                <a:spcPts val="0"/>
              </a:spcBef>
              <a:spcAft>
                <a:spcPts val="0"/>
              </a:spcAft>
              <a:buNone/>
            </a:pPr>
            <a:endParaRPr dirty="0"/>
          </a:p>
          <a:p>
            <a:pPr marL="457200" lvl="0" indent="-317500" rtl="0">
              <a:spcBef>
                <a:spcPts val="0"/>
              </a:spcBef>
              <a:spcAft>
                <a:spcPts val="0"/>
              </a:spcAft>
              <a:buClr>
                <a:srgbClr val="000000"/>
              </a:buClr>
              <a:buSzPts val="1400"/>
              <a:buChar char="●"/>
            </a:pPr>
            <a:r>
              <a:rPr lang="en-US" dirty="0"/>
              <a:t>At KPBS they had both a technical/solutions specialist provided by the vendor and a project coordinator who was originally a consultant and became a FT employee. The specialist was dedicated to the project and could bring to bear resources within the company, or put pressure on vendor management.</a:t>
            </a:r>
            <a:endParaRPr dirty="0"/>
          </a:p>
          <a:p>
            <a:pPr marL="0" lvl="0" indent="0" rtl="0">
              <a:lnSpc>
                <a:spcPct val="115000"/>
              </a:lnSpc>
              <a:spcBef>
                <a:spcPts val="1600"/>
              </a:spcBef>
              <a:spcAft>
                <a:spcPts val="0"/>
              </a:spcAft>
              <a:buNone/>
            </a:pPr>
            <a:endParaRPr sz="1100" dirty="0">
              <a:solidFill>
                <a:srgbClr val="000000"/>
              </a:solidFill>
              <a:latin typeface="Times New Roman"/>
              <a:ea typeface="Times New Roman"/>
              <a:cs typeface="Times New Roman"/>
              <a:sym typeface="Times New Roman"/>
            </a:endParaRPr>
          </a:p>
          <a:p>
            <a:pPr marL="0" lvl="0" indent="0" rtl="0">
              <a:lnSpc>
                <a:spcPct val="115000"/>
              </a:lnSpc>
              <a:spcBef>
                <a:spcPts val="1600"/>
              </a:spcBef>
              <a:spcAft>
                <a:spcPts val="0"/>
              </a:spcAft>
              <a:buNone/>
            </a:pPr>
            <a:endParaRPr sz="1800" dirty="0"/>
          </a:p>
          <a:p>
            <a:pPr marL="0" lvl="0" indent="0" rtl="0">
              <a:lnSpc>
                <a:spcPct val="115000"/>
              </a:lnSpc>
              <a:spcBef>
                <a:spcPts val="1600"/>
              </a:spcBef>
              <a:spcAft>
                <a:spcPts val="1600"/>
              </a:spcAft>
              <a:buNone/>
            </a:pPr>
            <a:endParaRPr sz="1800" dirty="0">
              <a:solidFill>
                <a:srgbClr val="595959"/>
              </a:solidFill>
            </a:endParaRPr>
          </a:p>
        </p:txBody>
      </p:sp>
      <p:sp>
        <p:nvSpPr>
          <p:cNvPr id="346" name="Shape 346"/>
          <p:cNvSpPr txBox="1"/>
          <p:nvPr/>
        </p:nvSpPr>
        <p:spPr>
          <a:xfrm>
            <a:off x="457200" y="3520650"/>
            <a:ext cx="8037300" cy="842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1600"/>
              </a:spcAft>
              <a:buClr>
                <a:srgbClr val="000000"/>
              </a:buClr>
              <a:buSzPts val="1100"/>
              <a:buFont typeface="Arial"/>
              <a:buNone/>
            </a:pPr>
            <a:r>
              <a:rPr lang="en-US" sz="1600" b="1" dirty="0">
                <a:solidFill>
                  <a:srgbClr val="000000"/>
                </a:solidFill>
              </a:rPr>
              <a:t>“One thing we did right was have a core team, early adopter team, that set standards and is there to focus on the membership systems. Make it too big and rule by committee, lose focus.”</a:t>
            </a:r>
            <a:r>
              <a:rPr lang="en-US" sz="1600" b="1" dirty="0">
                <a:solidFill>
                  <a:srgbClr val="000000"/>
                </a:solidFill>
                <a:latin typeface="Times New Roman"/>
                <a:ea typeface="Times New Roman"/>
                <a:cs typeface="Times New Roman"/>
                <a:sym typeface="Times New Roman"/>
              </a:rPr>
              <a:t> </a:t>
            </a:r>
            <a:endParaRPr b="1" dirty="0"/>
          </a:p>
        </p:txBody>
      </p:sp>
      <p:pic>
        <p:nvPicPr>
          <p:cNvPr id="347" name="Shape 347"/>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7855175" y="4093775"/>
            <a:ext cx="549024" cy="228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405675" y="604991"/>
            <a:ext cx="8229600" cy="726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3600"/>
              <a:buFont typeface="Arial"/>
              <a:buNone/>
            </a:pPr>
            <a:r>
              <a:rPr lang="en-US" sz="2200"/>
              <a:t>Leadership &amp; Teams: Exec Sponsor &amp; Front-line Staff Matter</a:t>
            </a:r>
            <a:endParaRPr sz="2200"/>
          </a:p>
        </p:txBody>
      </p:sp>
      <p:sp>
        <p:nvSpPr>
          <p:cNvPr id="353" name="Shape 353"/>
          <p:cNvSpPr/>
          <p:nvPr/>
        </p:nvSpPr>
        <p:spPr>
          <a:xfrm>
            <a:off x="4947650" y="1331500"/>
            <a:ext cx="3618000" cy="3373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54" name="Shape 354"/>
          <p:cNvPicPr preferRelativeResize="0"/>
          <p:nvPr/>
        </p:nvPicPr>
        <p:blipFill>
          <a:blip r:embed="rId3">
            <a:alphaModFix/>
          </a:blip>
          <a:stretch>
            <a:fillRect/>
          </a:stretch>
        </p:blipFill>
        <p:spPr>
          <a:xfrm>
            <a:off x="5262950" y="1551025"/>
            <a:ext cx="2987404" cy="2934750"/>
          </a:xfrm>
          <a:prstGeom prst="rect">
            <a:avLst/>
          </a:prstGeom>
          <a:noFill/>
          <a:ln w="19050" cap="flat" cmpd="sng">
            <a:solidFill>
              <a:srgbClr val="000000"/>
            </a:solidFill>
            <a:prstDash val="solid"/>
            <a:round/>
            <a:headEnd type="none" w="sm" len="sm"/>
            <a:tailEnd type="none" w="sm" len="sm"/>
          </a:ln>
        </p:spPr>
      </p:pic>
      <p:sp>
        <p:nvSpPr>
          <p:cNvPr id="355" name="Shape 355"/>
          <p:cNvSpPr txBox="1"/>
          <p:nvPr/>
        </p:nvSpPr>
        <p:spPr>
          <a:xfrm>
            <a:off x="405675" y="1459300"/>
            <a:ext cx="4325400" cy="31182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Clr>
                <a:srgbClr val="000000"/>
              </a:buClr>
              <a:buSzPts val="1400"/>
              <a:buChar char="●"/>
            </a:pPr>
            <a:r>
              <a:rPr lang="en-US">
                <a:solidFill>
                  <a:srgbClr val="000000"/>
                </a:solidFill>
              </a:rPr>
              <a:t>Compile the right team</a:t>
            </a:r>
            <a:endParaRPr>
              <a:solidFill>
                <a:srgbClr val="000000"/>
              </a:solidFill>
            </a:endParaRPr>
          </a:p>
          <a:p>
            <a:pPr marL="0" lvl="0" indent="0" rtl="0">
              <a:spcBef>
                <a:spcPts val="0"/>
              </a:spcBef>
              <a:spcAft>
                <a:spcPts val="0"/>
              </a:spcAft>
              <a:buNone/>
            </a:pPr>
            <a:endParaRPr>
              <a:solidFill>
                <a:srgbClr val="000000"/>
              </a:solidFill>
            </a:endParaRPr>
          </a:p>
          <a:p>
            <a:pPr marL="457200" lvl="0" indent="-317500" rtl="0">
              <a:spcBef>
                <a:spcPts val="0"/>
              </a:spcBef>
              <a:spcAft>
                <a:spcPts val="0"/>
              </a:spcAft>
              <a:buClr>
                <a:srgbClr val="000000"/>
              </a:buClr>
              <a:buSzPts val="1400"/>
              <a:buChar char="●"/>
            </a:pPr>
            <a:r>
              <a:rPr lang="en-US">
                <a:solidFill>
                  <a:srgbClr val="000000"/>
                </a:solidFill>
              </a:rPr>
              <a:t>“You need an executive level cheerleader, person at the top who can rally the troops even on the foggiest days of getting through your data mapping...the right group of people who can dig in and identify what are your pain points? What are the barriers? What keeps you from doing what you know you should do in the database?”</a:t>
            </a:r>
            <a:endParaRPr>
              <a:solidFill>
                <a:srgbClr val="000000"/>
              </a:solidFill>
            </a:endParaRPr>
          </a:p>
          <a:p>
            <a:pPr marL="0" lvl="0" indent="0" rtl="0">
              <a:spcBef>
                <a:spcPts val="0"/>
              </a:spcBef>
              <a:spcAft>
                <a:spcPts val="0"/>
              </a:spcAft>
              <a:buNone/>
            </a:pPr>
            <a:endParaRPr>
              <a:solidFill>
                <a:srgbClr val="000000"/>
              </a:solidFill>
            </a:endParaRPr>
          </a:p>
          <a:p>
            <a:pPr marL="457200" lvl="0" indent="-317500" rtl="0">
              <a:spcBef>
                <a:spcPts val="0"/>
              </a:spcBef>
              <a:spcAft>
                <a:spcPts val="0"/>
              </a:spcAft>
              <a:buClr>
                <a:srgbClr val="000000"/>
              </a:buClr>
              <a:buSzPts val="1400"/>
              <a:buChar char="●"/>
            </a:pPr>
            <a:r>
              <a:rPr lang="en-US">
                <a:solidFill>
                  <a:srgbClr val="000000"/>
                </a:solidFill>
              </a:rPr>
              <a:t>All the stakeholders, front-end and back-end need to be at the table.</a:t>
            </a:r>
            <a:endParaRPr>
              <a:solidFill>
                <a:srgbClr val="000000"/>
              </a:solidFill>
            </a:endParaRPr>
          </a:p>
          <a:p>
            <a:pPr marL="0" lvl="0" indent="0" rtl="0">
              <a:spcBef>
                <a:spcPts val="1600"/>
              </a:spcBef>
              <a:spcAft>
                <a:spcPts val="0"/>
              </a:spcAft>
              <a:buNone/>
            </a:pPr>
            <a:endParaRPr>
              <a:solidFill>
                <a:srgbClr val="000000"/>
              </a:solidFill>
              <a:highlight>
                <a:srgbClr val="FFFF00"/>
              </a:highlight>
              <a:latin typeface="Times New Roman"/>
              <a:ea typeface="Times New Roman"/>
              <a:cs typeface="Times New Roman"/>
              <a:sym typeface="Times New Roman"/>
            </a:endParaRPr>
          </a:p>
          <a:p>
            <a:pPr marL="0" lvl="0" indent="0" rtl="0">
              <a:lnSpc>
                <a:spcPct val="115000"/>
              </a:lnSpc>
              <a:spcBef>
                <a:spcPts val="1600"/>
              </a:spcBef>
              <a:spcAft>
                <a:spcPts val="1600"/>
              </a:spcAft>
              <a:buNone/>
            </a:pPr>
            <a:endParaRPr>
              <a:solidFill>
                <a:srgbClr val="595959"/>
              </a:solidFill>
            </a:endParaRPr>
          </a:p>
        </p:txBody>
      </p:sp>
      <p:pic>
        <p:nvPicPr>
          <p:cNvPr id="356" name="Shape 35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34650" y="280975"/>
            <a:ext cx="1132877" cy="7995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Shape 361"/>
          <p:cNvPicPr preferRelativeResize="0"/>
          <p:nvPr/>
        </p:nvPicPr>
        <p:blipFill>
          <a:blip r:embed="rId3">
            <a:alphaModFix/>
          </a:blip>
          <a:stretch>
            <a:fillRect/>
          </a:stretch>
        </p:blipFill>
        <p:spPr>
          <a:xfrm>
            <a:off x="173050" y="1288531"/>
            <a:ext cx="1828800" cy="228600"/>
          </a:xfrm>
          <a:prstGeom prst="rect">
            <a:avLst/>
          </a:prstGeom>
          <a:noFill/>
          <a:ln>
            <a:noFill/>
          </a:ln>
        </p:spPr>
      </p:pic>
      <p:sp>
        <p:nvSpPr>
          <p:cNvPr id="362" name="Shape 362"/>
          <p:cNvSpPr txBox="1">
            <a:spLocks noGrp="1"/>
          </p:cNvSpPr>
          <p:nvPr>
            <p:ph type="title"/>
          </p:nvPr>
        </p:nvSpPr>
        <p:spPr>
          <a:xfrm>
            <a:off x="457200" y="378464"/>
            <a:ext cx="8229600" cy="702000"/>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SzPts val="1100"/>
              <a:buFont typeface="Arial"/>
              <a:buNone/>
            </a:pPr>
            <a:r>
              <a:rPr lang="en-US" sz="2400">
                <a:solidFill>
                  <a:srgbClr val="2F3849"/>
                </a:solidFill>
              </a:rPr>
              <a:t>Leadership &amp; Teams: Change Management Matters</a:t>
            </a:r>
            <a:endParaRPr sz="2400">
              <a:solidFill>
                <a:srgbClr val="2F3849"/>
              </a:solidFill>
            </a:endParaRPr>
          </a:p>
          <a:p>
            <a:pPr marL="0" marR="0" lvl="0" indent="0" algn="l" rtl="0">
              <a:spcBef>
                <a:spcPts val="0"/>
              </a:spcBef>
              <a:spcAft>
                <a:spcPts val="0"/>
              </a:spcAft>
              <a:buClr>
                <a:srgbClr val="2F3849"/>
              </a:buClr>
              <a:buSzPts val="3600"/>
              <a:buFont typeface="Arial"/>
              <a:buNone/>
            </a:pPr>
            <a:endParaRPr/>
          </a:p>
        </p:txBody>
      </p:sp>
      <p:pic>
        <p:nvPicPr>
          <p:cNvPr id="363" name="Shape 363"/>
          <p:cNvPicPr preferRelativeResize="0"/>
          <p:nvPr/>
        </p:nvPicPr>
        <p:blipFill>
          <a:blip r:embed="rId4">
            <a:alphaModFix/>
          </a:blip>
          <a:stretch>
            <a:fillRect/>
          </a:stretch>
        </p:blipFill>
        <p:spPr>
          <a:xfrm>
            <a:off x="457200" y="896856"/>
            <a:ext cx="1847850" cy="323850"/>
          </a:xfrm>
          <a:prstGeom prst="rect">
            <a:avLst/>
          </a:prstGeom>
          <a:noFill/>
          <a:ln>
            <a:noFill/>
          </a:ln>
        </p:spPr>
      </p:pic>
      <p:pic>
        <p:nvPicPr>
          <p:cNvPr id="364" name="Shape 36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934650" y="280975"/>
            <a:ext cx="1132877" cy="799501"/>
          </a:xfrm>
          <a:prstGeom prst="rect">
            <a:avLst/>
          </a:prstGeom>
          <a:noFill/>
          <a:ln>
            <a:noFill/>
          </a:ln>
        </p:spPr>
      </p:pic>
      <p:sp>
        <p:nvSpPr>
          <p:cNvPr id="365" name="Shape 365"/>
          <p:cNvSpPr txBox="1"/>
          <p:nvPr/>
        </p:nvSpPr>
        <p:spPr>
          <a:xfrm>
            <a:off x="391700" y="1148525"/>
            <a:ext cx="8229600" cy="1578900"/>
          </a:xfrm>
          <a:prstGeom prst="rect">
            <a:avLst/>
          </a:prstGeom>
          <a:noFill/>
          <a:ln>
            <a:noFill/>
          </a:ln>
        </p:spPr>
        <p:txBody>
          <a:bodyPr spcFirstLastPara="1" wrap="square" lIns="91425" tIns="91425" rIns="91425" bIns="91425" anchor="t" anchorCtr="0">
            <a:noAutofit/>
          </a:bodyPr>
          <a:lstStyle/>
          <a:p>
            <a:pPr marL="457200" lvl="0" indent="-330200" rtl="0">
              <a:spcBef>
                <a:spcPts val="0"/>
              </a:spcBef>
              <a:spcAft>
                <a:spcPts val="0"/>
              </a:spcAft>
              <a:buClr>
                <a:srgbClr val="000000"/>
              </a:buClr>
              <a:buSzPts val="1600"/>
              <a:buChar char="●"/>
            </a:pPr>
            <a:r>
              <a:rPr lang="en-US" sz="1600">
                <a:solidFill>
                  <a:srgbClr val="000000"/>
                </a:solidFill>
              </a:rPr>
              <a:t>Plan for who you want to be on the team at the end, when you’re in the new dbase.</a:t>
            </a:r>
            <a:endParaRPr sz="1600">
              <a:solidFill>
                <a:srgbClr val="000000"/>
              </a:solidFill>
            </a:endParaRPr>
          </a:p>
          <a:p>
            <a:pPr marL="0" lvl="0" indent="0" rtl="0">
              <a:spcBef>
                <a:spcPts val="0"/>
              </a:spcBef>
              <a:spcAft>
                <a:spcPts val="0"/>
              </a:spcAft>
              <a:buNone/>
            </a:pPr>
            <a:endParaRPr sz="1600">
              <a:solidFill>
                <a:srgbClr val="000000"/>
              </a:solidFill>
            </a:endParaRPr>
          </a:p>
          <a:p>
            <a:pPr marL="457200" lvl="0" indent="-330200" rtl="0">
              <a:spcBef>
                <a:spcPts val="0"/>
              </a:spcBef>
              <a:spcAft>
                <a:spcPts val="0"/>
              </a:spcAft>
              <a:buClr>
                <a:srgbClr val="000000"/>
              </a:buClr>
              <a:buSzPts val="1600"/>
              <a:buChar char="●"/>
            </a:pPr>
            <a:r>
              <a:rPr lang="en-US" sz="1600">
                <a:solidFill>
                  <a:srgbClr val="000000"/>
                </a:solidFill>
              </a:rPr>
              <a:t>Build a team that is open to change, engaged, owns a portion of the system.</a:t>
            </a:r>
            <a:endParaRPr sz="1600">
              <a:solidFill>
                <a:srgbClr val="000000"/>
              </a:solidFill>
            </a:endParaRPr>
          </a:p>
          <a:p>
            <a:pPr marL="0" lvl="0" indent="0" rtl="0">
              <a:spcBef>
                <a:spcPts val="0"/>
              </a:spcBef>
              <a:spcAft>
                <a:spcPts val="0"/>
              </a:spcAft>
              <a:buNone/>
            </a:pPr>
            <a:endParaRPr sz="1600">
              <a:solidFill>
                <a:srgbClr val="000000"/>
              </a:solidFill>
            </a:endParaRPr>
          </a:p>
          <a:p>
            <a:pPr marL="457200" lvl="0" indent="-330200" rtl="0">
              <a:spcBef>
                <a:spcPts val="0"/>
              </a:spcBef>
              <a:spcAft>
                <a:spcPts val="0"/>
              </a:spcAft>
              <a:buClr>
                <a:srgbClr val="000000"/>
              </a:buClr>
              <a:buSzPts val="1600"/>
              <a:buChar char="●"/>
            </a:pPr>
            <a:r>
              <a:rPr lang="en-US" sz="1600">
                <a:solidFill>
                  <a:srgbClr val="000000"/>
                </a:solidFill>
              </a:rPr>
              <a:t>Look at people’s strengths to change tasks and match to their abilities.</a:t>
            </a:r>
            <a:endParaRPr sz="1600">
              <a:solidFill>
                <a:srgbClr val="000000"/>
              </a:solidFill>
            </a:endParaRPr>
          </a:p>
          <a:p>
            <a:pPr marL="0" lvl="0" indent="0" rtl="0">
              <a:spcBef>
                <a:spcPts val="0"/>
              </a:spcBef>
              <a:spcAft>
                <a:spcPts val="0"/>
              </a:spcAft>
              <a:buNone/>
            </a:pPr>
            <a:endParaRPr sz="1800">
              <a:solidFill>
                <a:srgbClr val="000000"/>
              </a:solidFill>
              <a:latin typeface="Times New Roman"/>
              <a:ea typeface="Times New Roman"/>
              <a:cs typeface="Times New Roman"/>
              <a:sym typeface="Times New Roman"/>
            </a:endParaRPr>
          </a:p>
          <a:p>
            <a:pPr marL="0" lvl="0" indent="0" rtl="0">
              <a:lnSpc>
                <a:spcPct val="115000"/>
              </a:lnSpc>
              <a:spcBef>
                <a:spcPts val="0"/>
              </a:spcBef>
              <a:spcAft>
                <a:spcPts val="0"/>
              </a:spcAft>
              <a:buNone/>
            </a:pPr>
            <a:endParaRPr sz="1800">
              <a:solidFill>
                <a:srgbClr val="000000"/>
              </a:solidFill>
              <a:latin typeface="Times New Roman"/>
              <a:ea typeface="Times New Roman"/>
              <a:cs typeface="Times New Roman"/>
              <a:sym typeface="Times New Roman"/>
            </a:endParaRPr>
          </a:p>
          <a:p>
            <a:pPr marL="0" lvl="0" indent="0" rtl="0">
              <a:lnSpc>
                <a:spcPct val="115000"/>
              </a:lnSpc>
              <a:spcBef>
                <a:spcPts val="1600"/>
              </a:spcBef>
              <a:spcAft>
                <a:spcPts val="1600"/>
              </a:spcAft>
              <a:buNone/>
            </a:pPr>
            <a:endParaRPr sz="1800">
              <a:solidFill>
                <a:srgbClr val="595959"/>
              </a:solidFill>
            </a:endParaRPr>
          </a:p>
        </p:txBody>
      </p:sp>
      <p:pic>
        <p:nvPicPr>
          <p:cNvPr id="366" name="Shape 366"/>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113113" y="2649050"/>
            <a:ext cx="4786774" cy="2360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566789"/>
            <a:ext cx="8229600" cy="702141"/>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SzPts val="1100"/>
              <a:buFont typeface="Arial"/>
              <a:buNone/>
            </a:pPr>
            <a:r>
              <a:rPr lang="en-US">
                <a:solidFill>
                  <a:srgbClr val="2F3849"/>
                </a:solidFill>
              </a:rPr>
              <a:t>Why This Matters</a:t>
            </a:r>
            <a:endParaRPr>
              <a:solidFill>
                <a:srgbClr val="2F3849"/>
              </a:solidFill>
            </a:endParaRPr>
          </a:p>
          <a:p>
            <a:pPr marL="0" marR="0" lvl="0" indent="0" algn="l" rtl="0">
              <a:spcBef>
                <a:spcPts val="0"/>
              </a:spcBef>
              <a:spcAft>
                <a:spcPts val="0"/>
              </a:spcAft>
              <a:buClr>
                <a:srgbClr val="2F3849"/>
              </a:buClr>
              <a:buSzPts val="3600"/>
              <a:buFont typeface="Arial"/>
              <a:buNone/>
            </a:pPr>
            <a:endParaRPr/>
          </a:p>
        </p:txBody>
      </p:sp>
      <p:pic>
        <p:nvPicPr>
          <p:cNvPr id="126" name="Shape 1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130525" y="1536925"/>
            <a:ext cx="6423100" cy="3195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Shape 371"/>
          <p:cNvPicPr preferRelativeResize="0"/>
          <p:nvPr/>
        </p:nvPicPr>
        <p:blipFill>
          <a:blip r:embed="rId3">
            <a:alphaModFix/>
          </a:blip>
          <a:stretch>
            <a:fillRect/>
          </a:stretch>
        </p:blipFill>
        <p:spPr>
          <a:xfrm>
            <a:off x="173050" y="1288531"/>
            <a:ext cx="1828800" cy="228600"/>
          </a:xfrm>
          <a:prstGeom prst="rect">
            <a:avLst/>
          </a:prstGeom>
          <a:noFill/>
          <a:ln>
            <a:noFill/>
          </a:ln>
        </p:spPr>
      </p:pic>
      <p:sp>
        <p:nvSpPr>
          <p:cNvPr id="372" name="Shape 372"/>
          <p:cNvSpPr txBox="1">
            <a:spLocks noGrp="1"/>
          </p:cNvSpPr>
          <p:nvPr>
            <p:ph type="title"/>
          </p:nvPr>
        </p:nvSpPr>
        <p:spPr>
          <a:xfrm>
            <a:off x="457200" y="450614"/>
            <a:ext cx="8229600" cy="702000"/>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SzPts val="1100"/>
              <a:buFont typeface="Arial"/>
              <a:buNone/>
            </a:pPr>
            <a:r>
              <a:rPr lang="en-US" sz="2400">
                <a:solidFill>
                  <a:srgbClr val="2F3849"/>
                </a:solidFill>
              </a:rPr>
              <a:t>Leadership &amp; Teams: Change Management Matters</a:t>
            </a:r>
            <a:endParaRPr sz="2400">
              <a:solidFill>
                <a:srgbClr val="2F3849"/>
              </a:solidFill>
            </a:endParaRPr>
          </a:p>
          <a:p>
            <a:pPr marL="0" marR="0" lvl="0" indent="0" algn="l" rtl="0">
              <a:spcBef>
                <a:spcPts val="0"/>
              </a:spcBef>
              <a:spcAft>
                <a:spcPts val="0"/>
              </a:spcAft>
              <a:buClr>
                <a:srgbClr val="2F3849"/>
              </a:buClr>
              <a:buSzPts val="3600"/>
              <a:buFont typeface="Arial"/>
              <a:buNone/>
            </a:pPr>
            <a:endParaRPr/>
          </a:p>
        </p:txBody>
      </p:sp>
      <p:pic>
        <p:nvPicPr>
          <p:cNvPr id="373" name="Shape 373"/>
          <p:cNvPicPr preferRelativeResize="0"/>
          <p:nvPr/>
        </p:nvPicPr>
        <p:blipFill>
          <a:blip r:embed="rId4">
            <a:alphaModFix/>
          </a:blip>
          <a:stretch>
            <a:fillRect/>
          </a:stretch>
        </p:blipFill>
        <p:spPr>
          <a:xfrm>
            <a:off x="457200" y="896856"/>
            <a:ext cx="1847850" cy="323850"/>
          </a:xfrm>
          <a:prstGeom prst="rect">
            <a:avLst/>
          </a:prstGeom>
          <a:noFill/>
          <a:ln>
            <a:noFill/>
          </a:ln>
        </p:spPr>
      </p:pic>
      <p:pic>
        <p:nvPicPr>
          <p:cNvPr id="374" name="Shape 37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934650" y="280975"/>
            <a:ext cx="1132877" cy="799501"/>
          </a:xfrm>
          <a:prstGeom prst="rect">
            <a:avLst/>
          </a:prstGeom>
          <a:noFill/>
          <a:ln>
            <a:noFill/>
          </a:ln>
        </p:spPr>
      </p:pic>
      <p:pic>
        <p:nvPicPr>
          <p:cNvPr id="375" name="Shape 37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113125" y="2696825"/>
            <a:ext cx="4689900" cy="2313150"/>
          </a:xfrm>
          <a:prstGeom prst="rect">
            <a:avLst/>
          </a:prstGeom>
          <a:noFill/>
          <a:ln>
            <a:noFill/>
          </a:ln>
        </p:spPr>
      </p:pic>
      <p:sp>
        <p:nvSpPr>
          <p:cNvPr id="376" name="Shape 376"/>
          <p:cNvSpPr txBox="1"/>
          <p:nvPr/>
        </p:nvSpPr>
        <p:spPr>
          <a:xfrm>
            <a:off x="365250" y="1080475"/>
            <a:ext cx="8413500" cy="1920000"/>
          </a:xfrm>
          <a:prstGeom prst="rect">
            <a:avLst/>
          </a:prstGeom>
          <a:noFill/>
          <a:ln>
            <a:noFill/>
          </a:ln>
        </p:spPr>
        <p:txBody>
          <a:bodyPr spcFirstLastPara="1" wrap="square" lIns="91425" tIns="91425" rIns="91425" bIns="91425" anchor="t" anchorCtr="0">
            <a:noAutofit/>
          </a:bodyPr>
          <a:lstStyle/>
          <a:p>
            <a:pPr marL="457200" lvl="0" indent="-330200" rtl="0">
              <a:spcBef>
                <a:spcPts val="0"/>
              </a:spcBef>
              <a:spcAft>
                <a:spcPts val="0"/>
              </a:spcAft>
              <a:buClr>
                <a:srgbClr val="000000"/>
              </a:buClr>
              <a:buSzPts val="1600"/>
              <a:buChar char="●"/>
            </a:pPr>
            <a:r>
              <a:rPr lang="en-US" sz="1600">
                <a:solidFill>
                  <a:srgbClr val="000000"/>
                </a:solidFill>
              </a:rPr>
              <a:t>Plan ahead for long-term employees who don’t want to change processes. Don’t wait until the conversion to realize you don’t have the right team for the future.</a:t>
            </a:r>
            <a:endParaRPr sz="1600">
              <a:solidFill>
                <a:srgbClr val="000000"/>
              </a:solidFill>
            </a:endParaRPr>
          </a:p>
          <a:p>
            <a:pPr marL="0" lvl="0" indent="0" rtl="0">
              <a:spcBef>
                <a:spcPts val="0"/>
              </a:spcBef>
              <a:spcAft>
                <a:spcPts val="0"/>
              </a:spcAft>
              <a:buNone/>
            </a:pPr>
            <a:endParaRPr sz="1600">
              <a:solidFill>
                <a:srgbClr val="000000"/>
              </a:solidFill>
            </a:endParaRPr>
          </a:p>
          <a:p>
            <a:pPr marL="457200" lvl="0" indent="-330200" rtl="0">
              <a:spcBef>
                <a:spcPts val="0"/>
              </a:spcBef>
              <a:spcAft>
                <a:spcPts val="0"/>
              </a:spcAft>
              <a:buClr>
                <a:srgbClr val="000000"/>
              </a:buClr>
              <a:buSzPts val="1600"/>
              <a:buChar char="●"/>
            </a:pPr>
            <a:r>
              <a:rPr lang="en-US" sz="1600">
                <a:solidFill>
                  <a:srgbClr val="000000"/>
                </a:solidFill>
              </a:rPr>
              <a:t>Imagine what does staff look like post-conversion? How will processes/jobs change?</a:t>
            </a:r>
            <a:endParaRPr sz="1600">
              <a:solidFill>
                <a:srgbClr val="000000"/>
              </a:solidFill>
            </a:endParaRPr>
          </a:p>
          <a:p>
            <a:pPr marL="0" lvl="0" indent="0" rtl="0">
              <a:spcBef>
                <a:spcPts val="0"/>
              </a:spcBef>
              <a:spcAft>
                <a:spcPts val="0"/>
              </a:spcAft>
              <a:buNone/>
            </a:pPr>
            <a:endParaRPr sz="1600">
              <a:solidFill>
                <a:srgbClr val="000000"/>
              </a:solidFill>
            </a:endParaRPr>
          </a:p>
          <a:p>
            <a:pPr marL="457200" lvl="0" indent="-330200" rtl="0">
              <a:spcBef>
                <a:spcPts val="0"/>
              </a:spcBef>
              <a:spcAft>
                <a:spcPts val="0"/>
              </a:spcAft>
              <a:buClr>
                <a:srgbClr val="000000"/>
              </a:buClr>
              <a:buSzPts val="1600"/>
              <a:buChar char="●"/>
            </a:pPr>
            <a:r>
              <a:rPr lang="en-US" sz="1600">
                <a:solidFill>
                  <a:srgbClr val="000000"/>
                </a:solidFill>
              </a:rPr>
              <a:t>Take care of team morale: take a walk together, bring in treats, host a BBQ</a:t>
            </a:r>
            <a:endParaRPr sz="1600">
              <a:solidFill>
                <a:srgbClr val="59595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Shape 38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82864" y="720387"/>
            <a:ext cx="1240672" cy="1733699"/>
          </a:xfrm>
          <a:prstGeom prst="rect">
            <a:avLst/>
          </a:prstGeom>
          <a:noFill/>
          <a:ln>
            <a:noFill/>
          </a:ln>
        </p:spPr>
      </p:pic>
      <p:pic>
        <p:nvPicPr>
          <p:cNvPr id="382" name="Shape 38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174051" y="669650"/>
            <a:ext cx="2763427" cy="1950224"/>
          </a:xfrm>
          <a:prstGeom prst="rect">
            <a:avLst/>
          </a:prstGeom>
          <a:noFill/>
          <a:ln>
            <a:noFill/>
          </a:ln>
        </p:spPr>
      </p:pic>
      <p:pic>
        <p:nvPicPr>
          <p:cNvPr id="383" name="Shape 38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07054" y="3102838"/>
            <a:ext cx="1992285" cy="1495751"/>
          </a:xfrm>
          <a:prstGeom prst="rect">
            <a:avLst/>
          </a:prstGeom>
          <a:noFill/>
          <a:ln>
            <a:noFill/>
          </a:ln>
        </p:spPr>
      </p:pic>
      <p:pic>
        <p:nvPicPr>
          <p:cNvPr id="384" name="Shape 384"/>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642025" y="3061049"/>
            <a:ext cx="3011798" cy="1341217"/>
          </a:xfrm>
          <a:prstGeom prst="rect">
            <a:avLst/>
          </a:prstGeom>
          <a:noFill/>
          <a:ln>
            <a:noFill/>
          </a:ln>
        </p:spPr>
      </p:pic>
      <p:pic>
        <p:nvPicPr>
          <p:cNvPr id="385" name="Shape 385"/>
          <p:cNvPicPr preferRelativeResize="0"/>
          <p:nvPr/>
        </p:nvPicPr>
        <p:blipFill>
          <a:blip r:embed="rId7">
            <a:alphaModFix/>
          </a:blip>
          <a:stretch>
            <a:fillRect/>
          </a:stretch>
        </p:blipFill>
        <p:spPr>
          <a:xfrm>
            <a:off x="5804600" y="3034313"/>
            <a:ext cx="3339300" cy="1060241"/>
          </a:xfrm>
          <a:prstGeom prst="rect">
            <a:avLst/>
          </a:prstGeom>
          <a:noFill/>
          <a:ln>
            <a:noFill/>
          </a:ln>
        </p:spPr>
      </p:pic>
      <p:cxnSp>
        <p:nvCxnSpPr>
          <p:cNvPr id="386" name="Shape 386"/>
          <p:cNvCxnSpPr/>
          <p:nvPr/>
        </p:nvCxnSpPr>
        <p:spPr>
          <a:xfrm rot="10800000" flipH="1">
            <a:off x="-12725" y="2864675"/>
            <a:ext cx="9166800" cy="38100"/>
          </a:xfrm>
          <a:prstGeom prst="straightConnector1">
            <a:avLst/>
          </a:prstGeom>
          <a:noFill/>
          <a:ln w="76200" cap="flat" cmpd="sng">
            <a:solidFill>
              <a:srgbClr val="000000"/>
            </a:solidFill>
            <a:prstDash val="solid"/>
            <a:round/>
            <a:headEnd type="none" w="med" len="med"/>
            <a:tailEnd type="none" w="med" len="med"/>
          </a:ln>
        </p:spPr>
      </p:cxnSp>
      <p:cxnSp>
        <p:nvCxnSpPr>
          <p:cNvPr id="387" name="Shape 387"/>
          <p:cNvCxnSpPr/>
          <p:nvPr/>
        </p:nvCxnSpPr>
        <p:spPr>
          <a:xfrm>
            <a:off x="2731525" y="577225"/>
            <a:ext cx="5700" cy="4566300"/>
          </a:xfrm>
          <a:prstGeom prst="straightConnector1">
            <a:avLst/>
          </a:prstGeom>
          <a:noFill/>
          <a:ln w="76200" cap="flat" cmpd="sng">
            <a:solidFill>
              <a:srgbClr val="000000"/>
            </a:solidFill>
            <a:prstDash val="solid"/>
            <a:round/>
            <a:headEnd type="none" w="med" len="med"/>
            <a:tailEnd type="none" w="med" len="med"/>
          </a:ln>
        </p:spPr>
      </p:cxnSp>
      <p:cxnSp>
        <p:nvCxnSpPr>
          <p:cNvPr id="388" name="Shape 388"/>
          <p:cNvCxnSpPr/>
          <p:nvPr/>
        </p:nvCxnSpPr>
        <p:spPr>
          <a:xfrm>
            <a:off x="5665500" y="509250"/>
            <a:ext cx="38400" cy="4647000"/>
          </a:xfrm>
          <a:prstGeom prst="straightConnector1">
            <a:avLst/>
          </a:prstGeom>
          <a:noFill/>
          <a:ln w="76200" cap="flat" cmpd="sng">
            <a:solidFill>
              <a:srgbClr val="000000"/>
            </a:solidFill>
            <a:prstDash val="solid"/>
            <a:round/>
            <a:headEnd type="none" w="med" len="med"/>
            <a:tailEnd type="none" w="med" len="med"/>
          </a:ln>
        </p:spPr>
      </p:cxnSp>
      <p:sp>
        <p:nvSpPr>
          <p:cNvPr id="389" name="Shape 389"/>
          <p:cNvSpPr txBox="1"/>
          <p:nvPr/>
        </p:nvSpPr>
        <p:spPr>
          <a:xfrm>
            <a:off x="0"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1.</a:t>
            </a:r>
            <a:endParaRPr b="1">
              <a:latin typeface="Times New Roman"/>
              <a:ea typeface="Times New Roman"/>
              <a:cs typeface="Times New Roman"/>
              <a:sym typeface="Times New Roman"/>
            </a:endParaRPr>
          </a:p>
        </p:txBody>
      </p:sp>
      <p:sp>
        <p:nvSpPr>
          <p:cNvPr id="390" name="Shape 390"/>
          <p:cNvSpPr txBox="1"/>
          <p:nvPr/>
        </p:nvSpPr>
        <p:spPr>
          <a:xfrm>
            <a:off x="2724513"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2.</a:t>
            </a:r>
            <a:endParaRPr b="1">
              <a:latin typeface="Times New Roman"/>
              <a:ea typeface="Times New Roman"/>
              <a:cs typeface="Times New Roman"/>
              <a:sym typeface="Times New Roman"/>
            </a:endParaRPr>
          </a:p>
        </p:txBody>
      </p:sp>
      <p:sp>
        <p:nvSpPr>
          <p:cNvPr id="391" name="Shape 391"/>
          <p:cNvSpPr txBox="1"/>
          <p:nvPr/>
        </p:nvSpPr>
        <p:spPr>
          <a:xfrm>
            <a:off x="5703725"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3.</a:t>
            </a:r>
            <a:endParaRPr b="1">
              <a:latin typeface="Times New Roman"/>
              <a:ea typeface="Times New Roman"/>
              <a:cs typeface="Times New Roman"/>
              <a:sym typeface="Times New Roman"/>
            </a:endParaRPr>
          </a:p>
        </p:txBody>
      </p:sp>
      <p:sp>
        <p:nvSpPr>
          <p:cNvPr id="392" name="Shape 392"/>
          <p:cNvSpPr txBox="1"/>
          <p:nvPr/>
        </p:nvSpPr>
        <p:spPr>
          <a:xfrm>
            <a:off x="0"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4.</a:t>
            </a:r>
            <a:endParaRPr b="1">
              <a:latin typeface="Times New Roman"/>
              <a:ea typeface="Times New Roman"/>
              <a:cs typeface="Times New Roman"/>
              <a:sym typeface="Times New Roman"/>
            </a:endParaRPr>
          </a:p>
        </p:txBody>
      </p:sp>
      <p:sp>
        <p:nvSpPr>
          <p:cNvPr id="393" name="Shape 393"/>
          <p:cNvSpPr txBox="1"/>
          <p:nvPr/>
        </p:nvSpPr>
        <p:spPr>
          <a:xfrm>
            <a:off x="2724525"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5.</a:t>
            </a:r>
            <a:endParaRPr b="1">
              <a:latin typeface="Times New Roman"/>
              <a:ea typeface="Times New Roman"/>
              <a:cs typeface="Times New Roman"/>
              <a:sym typeface="Times New Roman"/>
            </a:endParaRPr>
          </a:p>
        </p:txBody>
      </p:sp>
      <p:sp>
        <p:nvSpPr>
          <p:cNvPr id="394" name="Shape 394"/>
          <p:cNvSpPr txBox="1"/>
          <p:nvPr/>
        </p:nvSpPr>
        <p:spPr>
          <a:xfrm>
            <a:off x="5703725"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6.</a:t>
            </a:r>
            <a:endParaRPr b="1">
              <a:latin typeface="Times New Roman"/>
              <a:ea typeface="Times New Roman"/>
              <a:cs typeface="Times New Roman"/>
              <a:sym typeface="Times New Roman"/>
            </a:endParaRPr>
          </a:p>
        </p:txBody>
      </p:sp>
      <p:sp>
        <p:nvSpPr>
          <p:cNvPr id="395" name="Shape 395"/>
          <p:cNvSpPr txBox="1"/>
          <p:nvPr/>
        </p:nvSpPr>
        <p:spPr>
          <a:xfrm>
            <a:off x="38025" y="2359525"/>
            <a:ext cx="2699100" cy="50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Pre-planning </a:t>
            </a:r>
            <a:r>
              <a:rPr lang="en-US" sz="1500">
                <a:latin typeface="Times New Roman"/>
                <a:ea typeface="Times New Roman"/>
                <a:cs typeface="Times New Roman"/>
                <a:sym typeface="Times New Roman"/>
              </a:rPr>
              <a:t/>
            </a:r>
            <a:br>
              <a:rPr lang="en-US" sz="1500">
                <a:latin typeface="Times New Roman"/>
                <a:ea typeface="Times New Roman"/>
                <a:cs typeface="Times New Roman"/>
                <a:sym typeface="Times New Roman"/>
              </a:rPr>
            </a:br>
            <a:r>
              <a:rPr lang="en-US" sz="900"/>
              <a:t>(RFPs,documentation/mapping, scope of work)</a:t>
            </a:r>
            <a:endParaRPr sz="900"/>
          </a:p>
        </p:txBody>
      </p:sp>
      <p:sp>
        <p:nvSpPr>
          <p:cNvPr id="396" name="Shape 396"/>
          <p:cNvSpPr txBox="1"/>
          <p:nvPr/>
        </p:nvSpPr>
        <p:spPr>
          <a:xfrm>
            <a:off x="2800350" y="235755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Breaking Down Silos</a:t>
            </a:r>
            <a:endParaRPr sz="1500"/>
          </a:p>
        </p:txBody>
      </p:sp>
      <p:sp>
        <p:nvSpPr>
          <p:cNvPr id="397" name="Shape 397"/>
          <p:cNvSpPr txBox="1"/>
          <p:nvPr/>
        </p:nvSpPr>
        <p:spPr>
          <a:xfrm>
            <a:off x="5804600" y="237435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Leadership &amp; Teams</a:t>
            </a:r>
            <a:endParaRPr sz="1500"/>
          </a:p>
        </p:txBody>
      </p:sp>
      <p:sp>
        <p:nvSpPr>
          <p:cNvPr id="398" name="Shape 398"/>
          <p:cNvSpPr txBox="1"/>
          <p:nvPr/>
        </p:nvSpPr>
        <p:spPr>
          <a:xfrm>
            <a:off x="38025" y="459860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Timelines &amp; Finances</a:t>
            </a:r>
            <a:endParaRPr sz="1500"/>
          </a:p>
        </p:txBody>
      </p:sp>
      <p:sp>
        <p:nvSpPr>
          <p:cNvPr id="399" name="Shape 399"/>
          <p:cNvSpPr txBox="1"/>
          <p:nvPr/>
        </p:nvSpPr>
        <p:spPr>
          <a:xfrm>
            <a:off x="2800350" y="459860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Communication</a:t>
            </a:r>
            <a:endParaRPr sz="1500" b="1"/>
          </a:p>
          <a:p>
            <a:pPr marL="0" lvl="0" indent="0" rtl="0">
              <a:spcBef>
                <a:spcPts val="0"/>
              </a:spcBef>
              <a:spcAft>
                <a:spcPts val="0"/>
              </a:spcAft>
              <a:buNone/>
            </a:pPr>
            <a:r>
              <a:rPr lang="en-US" sz="1100"/>
              <a:t>Up, down &amp; across</a:t>
            </a:r>
            <a:endParaRPr sz="1100"/>
          </a:p>
          <a:p>
            <a:pPr marL="0" lvl="0" indent="0" rtl="0">
              <a:spcBef>
                <a:spcPts val="0"/>
              </a:spcBef>
              <a:spcAft>
                <a:spcPts val="0"/>
              </a:spcAft>
              <a:buNone/>
            </a:pPr>
            <a:endParaRPr sz="1500" b="1">
              <a:latin typeface="Times New Roman"/>
              <a:ea typeface="Times New Roman"/>
              <a:cs typeface="Times New Roman"/>
              <a:sym typeface="Times New Roman"/>
            </a:endParaRPr>
          </a:p>
        </p:txBody>
      </p:sp>
      <p:sp>
        <p:nvSpPr>
          <p:cNvPr id="400" name="Shape 400"/>
          <p:cNvSpPr txBox="1"/>
          <p:nvPr/>
        </p:nvSpPr>
        <p:spPr>
          <a:xfrm>
            <a:off x="5804600" y="4509000"/>
            <a:ext cx="3339300" cy="50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t>Planning for a Future that’s Different from the Past</a:t>
            </a:r>
            <a:endParaRPr/>
          </a:p>
        </p:txBody>
      </p:sp>
      <p:pic>
        <p:nvPicPr>
          <p:cNvPr id="401" name="Shape 40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2965825" y="783011"/>
            <a:ext cx="2610076" cy="1608440"/>
          </a:xfrm>
          <a:prstGeom prst="rect">
            <a:avLst/>
          </a:prstGeom>
          <a:noFill/>
          <a:ln>
            <a:noFill/>
          </a:ln>
        </p:spPr>
      </p:pic>
      <p:pic>
        <p:nvPicPr>
          <p:cNvPr id="402" name="Shape 402"/>
          <p:cNvPicPr preferRelativeResize="0"/>
          <p:nvPr/>
        </p:nvPicPr>
        <p:blipFill>
          <a:blip r:embed="rId9">
            <a:alphaModFix/>
          </a:blip>
          <a:stretch>
            <a:fillRect/>
          </a:stretch>
        </p:blipFill>
        <p:spPr>
          <a:xfrm>
            <a:off x="-12725" y="0"/>
            <a:ext cx="9166800" cy="669650"/>
          </a:xfrm>
          <a:prstGeom prst="rect">
            <a:avLst/>
          </a:prstGeom>
          <a:noFill/>
          <a:ln>
            <a:noFill/>
          </a:ln>
        </p:spPr>
      </p:pic>
      <p:sp>
        <p:nvSpPr>
          <p:cNvPr id="403" name="Shape 403"/>
          <p:cNvSpPr txBox="1"/>
          <p:nvPr/>
        </p:nvSpPr>
        <p:spPr>
          <a:xfrm>
            <a:off x="0" y="51000"/>
            <a:ext cx="7627500" cy="292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a:solidFill>
                  <a:srgbClr val="2F3849"/>
                </a:solidFill>
              </a:rPr>
              <a:t>Setting Up Your Team for Success</a:t>
            </a:r>
            <a:endParaRPr sz="3000">
              <a:solidFill>
                <a:srgbClr val="2F3849"/>
              </a:solidFill>
            </a:endParaRPr>
          </a:p>
        </p:txBody>
      </p:sp>
      <p:sp>
        <p:nvSpPr>
          <p:cNvPr id="404" name="Shape 404"/>
          <p:cNvSpPr/>
          <p:nvPr/>
        </p:nvSpPr>
        <p:spPr>
          <a:xfrm>
            <a:off x="0" y="2902775"/>
            <a:ext cx="2699100" cy="22407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p:nvPr/>
        </p:nvSpPr>
        <p:spPr>
          <a:xfrm>
            <a:off x="134000" y="649375"/>
            <a:ext cx="2288400" cy="3576900"/>
          </a:xfrm>
          <a:prstGeom prst="rect">
            <a:avLst/>
          </a:prstGeom>
          <a:solidFill>
            <a:schemeClr val="dk2"/>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700" i="1">
                <a:solidFill>
                  <a:schemeClr val="lt1"/>
                </a:solidFill>
              </a:rPr>
              <a:t>“There is        danger in not taking the time to do it right. You have to go in committed.”</a:t>
            </a:r>
            <a:endParaRPr sz="2700" i="1">
              <a:solidFill>
                <a:schemeClr val="lt1"/>
              </a:solidFill>
            </a:endParaRPr>
          </a:p>
          <a:p>
            <a:pPr marL="0" lvl="0" indent="0" algn="r" rtl="0">
              <a:spcBef>
                <a:spcPts val="1600"/>
              </a:spcBef>
              <a:spcAft>
                <a:spcPts val="1600"/>
              </a:spcAft>
              <a:buNone/>
            </a:pPr>
            <a:r>
              <a:rPr lang="en-US" sz="1800">
                <a:solidFill>
                  <a:schemeClr val="lt1"/>
                </a:solidFill>
              </a:rPr>
              <a:t>OPB</a:t>
            </a:r>
            <a:endParaRPr sz="1800">
              <a:solidFill>
                <a:schemeClr val="lt1"/>
              </a:solidFill>
            </a:endParaRPr>
          </a:p>
        </p:txBody>
      </p:sp>
      <p:pic>
        <p:nvPicPr>
          <p:cNvPr id="410" name="Shape 410"/>
          <p:cNvPicPr preferRelativeResize="0"/>
          <p:nvPr/>
        </p:nvPicPr>
        <p:blipFill>
          <a:blip r:embed="rId3">
            <a:alphaModFix/>
          </a:blip>
          <a:stretch>
            <a:fillRect/>
          </a:stretch>
        </p:blipFill>
        <p:spPr>
          <a:xfrm>
            <a:off x="2801463" y="1592766"/>
            <a:ext cx="1828800" cy="228600"/>
          </a:xfrm>
          <a:prstGeom prst="rect">
            <a:avLst/>
          </a:prstGeom>
          <a:noFill/>
          <a:ln>
            <a:noFill/>
          </a:ln>
        </p:spPr>
      </p:pic>
      <p:sp>
        <p:nvSpPr>
          <p:cNvPr id="411" name="Shape 411"/>
          <p:cNvSpPr txBox="1">
            <a:spLocks noGrp="1"/>
          </p:cNvSpPr>
          <p:nvPr>
            <p:ph type="title"/>
          </p:nvPr>
        </p:nvSpPr>
        <p:spPr>
          <a:xfrm>
            <a:off x="3072000" y="468047"/>
            <a:ext cx="5459400" cy="4011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2F3849"/>
              </a:buClr>
              <a:buSzPts val="3600"/>
              <a:buFont typeface="Arial"/>
              <a:buNone/>
            </a:pPr>
            <a:r>
              <a:rPr lang="en-US" sz="3000">
                <a:solidFill>
                  <a:srgbClr val="2F3849"/>
                </a:solidFill>
              </a:rPr>
              <a:t>Timeline &amp; Finances</a:t>
            </a:r>
            <a:endParaRPr sz="3000"/>
          </a:p>
        </p:txBody>
      </p:sp>
      <p:pic>
        <p:nvPicPr>
          <p:cNvPr id="412" name="Shape 412"/>
          <p:cNvPicPr preferRelativeResize="0"/>
          <p:nvPr/>
        </p:nvPicPr>
        <p:blipFill>
          <a:blip r:embed="rId4">
            <a:alphaModFix/>
          </a:blip>
          <a:stretch>
            <a:fillRect/>
          </a:stretch>
        </p:blipFill>
        <p:spPr>
          <a:xfrm>
            <a:off x="3017938" y="869141"/>
            <a:ext cx="1847850" cy="323850"/>
          </a:xfrm>
          <a:prstGeom prst="rect">
            <a:avLst/>
          </a:prstGeom>
          <a:noFill/>
          <a:ln>
            <a:noFill/>
          </a:ln>
        </p:spPr>
      </p:pic>
      <p:pic>
        <p:nvPicPr>
          <p:cNvPr id="413" name="Shape 41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947175" y="289750"/>
            <a:ext cx="1060499" cy="796174"/>
          </a:xfrm>
          <a:prstGeom prst="rect">
            <a:avLst/>
          </a:prstGeom>
          <a:noFill/>
          <a:ln>
            <a:noFill/>
          </a:ln>
        </p:spPr>
      </p:pic>
      <p:sp>
        <p:nvSpPr>
          <p:cNvPr id="414" name="Shape 414"/>
          <p:cNvSpPr txBox="1"/>
          <p:nvPr/>
        </p:nvSpPr>
        <p:spPr>
          <a:xfrm>
            <a:off x="3072000" y="1193000"/>
            <a:ext cx="5762100" cy="37083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1700" b="1" dirty="0"/>
              <a:t>What do you have to have by </a:t>
            </a:r>
            <a:r>
              <a:rPr lang="en-US" sz="1700" b="1" dirty="0" err="1"/>
              <a:t>GoLive</a:t>
            </a:r>
            <a:r>
              <a:rPr lang="en-US" sz="1700" b="1" dirty="0"/>
              <a:t>, what can you live without?</a:t>
            </a:r>
            <a:endParaRPr sz="1700" dirty="0">
              <a:highlight>
                <a:srgbClr val="FFFF00"/>
              </a:highlight>
            </a:endParaRPr>
          </a:p>
          <a:p>
            <a:pPr marL="457200" lvl="0" indent="-330200" rtl="0">
              <a:spcBef>
                <a:spcPts val="1600"/>
              </a:spcBef>
              <a:spcAft>
                <a:spcPts val="0"/>
              </a:spcAft>
              <a:buClr>
                <a:srgbClr val="000000"/>
              </a:buClr>
              <a:buSzPts val="1600"/>
              <a:buChar char="●"/>
            </a:pPr>
            <a:r>
              <a:rPr lang="en-US" sz="1600" dirty="0"/>
              <a:t>Time required to rebuild processes, consistently underestimated</a:t>
            </a:r>
            <a:endParaRPr sz="1600" dirty="0"/>
          </a:p>
          <a:p>
            <a:pPr marL="0" lvl="0" indent="0" rtl="0">
              <a:spcBef>
                <a:spcPts val="0"/>
              </a:spcBef>
              <a:spcAft>
                <a:spcPts val="0"/>
              </a:spcAft>
              <a:buNone/>
            </a:pPr>
            <a:endParaRPr sz="1600" dirty="0"/>
          </a:p>
          <a:p>
            <a:pPr marL="457200" lvl="0" indent="-330200" rtl="0">
              <a:spcBef>
                <a:spcPts val="0"/>
              </a:spcBef>
              <a:spcAft>
                <a:spcPts val="0"/>
              </a:spcAft>
              <a:buClr>
                <a:srgbClr val="000000"/>
              </a:buClr>
              <a:buSzPts val="1600"/>
              <a:buChar char="●"/>
            </a:pPr>
            <a:r>
              <a:rPr lang="en-US" sz="1600" dirty="0"/>
              <a:t>Need to test etc. took longer than expected</a:t>
            </a:r>
            <a:endParaRPr sz="1600" dirty="0"/>
          </a:p>
          <a:p>
            <a:pPr marL="0" lvl="0" indent="0" rtl="0">
              <a:spcBef>
                <a:spcPts val="0"/>
              </a:spcBef>
              <a:spcAft>
                <a:spcPts val="0"/>
              </a:spcAft>
              <a:buNone/>
            </a:pPr>
            <a:endParaRPr sz="1600" dirty="0"/>
          </a:p>
          <a:p>
            <a:pPr marL="457200" lvl="0" indent="-330200" rtl="0">
              <a:spcBef>
                <a:spcPts val="0"/>
              </a:spcBef>
              <a:spcAft>
                <a:spcPts val="0"/>
              </a:spcAft>
              <a:buClr>
                <a:srgbClr val="000000"/>
              </a:buClr>
              <a:buSzPts val="1600"/>
              <a:buChar char="●"/>
            </a:pPr>
            <a:r>
              <a:rPr lang="en-US" sz="1600" dirty="0">
                <a:solidFill>
                  <a:srgbClr val="000000"/>
                </a:solidFill>
              </a:rPr>
              <a:t>We delayed Passport for a year.</a:t>
            </a:r>
            <a:endParaRPr sz="1600" dirty="0">
              <a:solidFill>
                <a:srgbClr val="000000"/>
              </a:solidFill>
            </a:endParaRPr>
          </a:p>
          <a:p>
            <a:pPr marL="0" lvl="0" indent="0" rtl="0">
              <a:spcBef>
                <a:spcPts val="0"/>
              </a:spcBef>
              <a:spcAft>
                <a:spcPts val="0"/>
              </a:spcAft>
              <a:buNone/>
            </a:pPr>
            <a:endParaRPr sz="1600" dirty="0">
              <a:solidFill>
                <a:srgbClr val="000000"/>
              </a:solidFill>
            </a:endParaRPr>
          </a:p>
          <a:p>
            <a:pPr marL="457200" lvl="0" indent="-330200" rtl="0">
              <a:spcBef>
                <a:spcPts val="0"/>
              </a:spcBef>
              <a:spcAft>
                <a:spcPts val="0"/>
              </a:spcAft>
              <a:buClr>
                <a:srgbClr val="000000"/>
              </a:buClr>
              <a:buSzPts val="1600"/>
              <a:buChar char="●"/>
            </a:pPr>
            <a:r>
              <a:rPr lang="en-US" sz="1600" dirty="0">
                <a:solidFill>
                  <a:srgbClr val="000000"/>
                </a:solidFill>
              </a:rPr>
              <a:t>We diminished events to commit to dbase conversion.</a:t>
            </a:r>
            <a:endParaRPr sz="1600" dirty="0">
              <a:solidFill>
                <a:srgbClr val="000000"/>
              </a:solidFill>
            </a:endParaRPr>
          </a:p>
          <a:p>
            <a:pPr marL="0" lvl="0" indent="0" rtl="0">
              <a:spcBef>
                <a:spcPts val="0"/>
              </a:spcBef>
              <a:spcAft>
                <a:spcPts val="0"/>
              </a:spcAft>
              <a:buNone/>
            </a:pPr>
            <a:endParaRPr sz="1600" dirty="0">
              <a:solidFill>
                <a:srgbClr val="000000"/>
              </a:solidFill>
            </a:endParaRPr>
          </a:p>
          <a:p>
            <a:pPr marL="457200" lvl="0" indent="-330200" rtl="0">
              <a:spcBef>
                <a:spcPts val="0"/>
              </a:spcBef>
              <a:spcAft>
                <a:spcPts val="0"/>
              </a:spcAft>
              <a:buClr>
                <a:srgbClr val="000000"/>
              </a:buClr>
              <a:buSzPts val="1600"/>
              <a:buChar char="●"/>
            </a:pPr>
            <a:r>
              <a:rPr lang="en-US" sz="1600" dirty="0">
                <a:solidFill>
                  <a:srgbClr val="000000"/>
                </a:solidFill>
              </a:rPr>
              <a:t>Brought in temps for data cleansing (needs to be planned for/budgeted)</a:t>
            </a:r>
            <a:endParaRPr sz="1600" dirty="0">
              <a:solidFill>
                <a:srgbClr val="000000"/>
              </a:solidFill>
            </a:endParaRPr>
          </a:p>
          <a:p>
            <a:pPr marL="0" lvl="0" indent="0" rtl="0">
              <a:spcBef>
                <a:spcPts val="0"/>
              </a:spcBef>
              <a:spcAft>
                <a:spcPts val="0"/>
              </a:spcAft>
              <a:buNone/>
            </a:pPr>
            <a:endParaRPr sz="1800" dirty="0">
              <a:solidFill>
                <a:srgbClr val="000000"/>
              </a:solidFill>
            </a:endParaRPr>
          </a:p>
          <a:p>
            <a:pPr marL="0" lvl="0" indent="0" rtl="0">
              <a:lnSpc>
                <a:spcPct val="115000"/>
              </a:lnSpc>
              <a:spcBef>
                <a:spcPts val="0"/>
              </a:spcBef>
              <a:spcAft>
                <a:spcPts val="0"/>
              </a:spcAft>
              <a:buNone/>
            </a:pPr>
            <a:endParaRPr sz="1800" dirty="0">
              <a:solidFill>
                <a:srgbClr val="595959"/>
              </a:solidFill>
            </a:endParaRPr>
          </a:p>
          <a:p>
            <a:pPr marL="0" lvl="0" indent="0" rtl="0">
              <a:lnSpc>
                <a:spcPct val="115000"/>
              </a:lnSpc>
              <a:spcBef>
                <a:spcPts val="1600"/>
              </a:spcBef>
              <a:spcAft>
                <a:spcPts val="1600"/>
              </a:spcAft>
              <a:buNone/>
            </a:pPr>
            <a:endParaRPr sz="1800" dirty="0">
              <a:solidFill>
                <a:srgbClr val="59595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Shape 419"/>
          <p:cNvPicPr preferRelativeResize="0"/>
          <p:nvPr/>
        </p:nvPicPr>
        <p:blipFill>
          <a:blip r:embed="rId3">
            <a:alphaModFix/>
          </a:blip>
          <a:stretch>
            <a:fillRect/>
          </a:stretch>
        </p:blipFill>
        <p:spPr>
          <a:xfrm>
            <a:off x="173050" y="1288531"/>
            <a:ext cx="1828800" cy="228600"/>
          </a:xfrm>
          <a:prstGeom prst="rect">
            <a:avLst/>
          </a:prstGeom>
          <a:noFill/>
          <a:ln>
            <a:noFill/>
          </a:ln>
        </p:spPr>
      </p:pic>
      <p:sp>
        <p:nvSpPr>
          <p:cNvPr id="420" name="Shape 420"/>
          <p:cNvSpPr txBox="1">
            <a:spLocks noGrp="1"/>
          </p:cNvSpPr>
          <p:nvPr>
            <p:ph type="title"/>
          </p:nvPr>
        </p:nvSpPr>
        <p:spPr>
          <a:xfrm>
            <a:off x="457200" y="450614"/>
            <a:ext cx="8229600" cy="702000"/>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SzPts val="1100"/>
              <a:buFont typeface="Arial"/>
              <a:buNone/>
            </a:pPr>
            <a:r>
              <a:rPr lang="en-US" sz="2400">
                <a:solidFill>
                  <a:srgbClr val="2F3849"/>
                </a:solidFill>
              </a:rPr>
              <a:t>Timeline &amp; Finances</a:t>
            </a:r>
            <a:endParaRPr sz="2400">
              <a:solidFill>
                <a:srgbClr val="2F3849"/>
              </a:solidFill>
            </a:endParaRPr>
          </a:p>
          <a:p>
            <a:pPr marL="0" marR="0" lvl="0" indent="0" algn="l" rtl="0">
              <a:spcBef>
                <a:spcPts val="0"/>
              </a:spcBef>
              <a:spcAft>
                <a:spcPts val="0"/>
              </a:spcAft>
              <a:buClr>
                <a:srgbClr val="2F3849"/>
              </a:buClr>
              <a:buSzPts val="3600"/>
              <a:buFont typeface="Arial"/>
              <a:buNone/>
            </a:pPr>
            <a:endParaRPr/>
          </a:p>
        </p:txBody>
      </p:sp>
      <p:pic>
        <p:nvPicPr>
          <p:cNvPr id="421" name="Shape 421"/>
          <p:cNvPicPr preferRelativeResize="0"/>
          <p:nvPr/>
        </p:nvPicPr>
        <p:blipFill>
          <a:blip r:embed="rId4">
            <a:alphaModFix/>
          </a:blip>
          <a:stretch>
            <a:fillRect/>
          </a:stretch>
        </p:blipFill>
        <p:spPr>
          <a:xfrm>
            <a:off x="457200" y="896856"/>
            <a:ext cx="1847850" cy="323850"/>
          </a:xfrm>
          <a:prstGeom prst="rect">
            <a:avLst/>
          </a:prstGeom>
          <a:noFill/>
          <a:ln>
            <a:noFill/>
          </a:ln>
        </p:spPr>
      </p:pic>
      <p:pic>
        <p:nvPicPr>
          <p:cNvPr id="422" name="Shape 42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947175" y="289750"/>
            <a:ext cx="1060499" cy="796174"/>
          </a:xfrm>
          <a:prstGeom prst="rect">
            <a:avLst/>
          </a:prstGeom>
          <a:noFill/>
          <a:ln>
            <a:noFill/>
          </a:ln>
        </p:spPr>
      </p:pic>
      <p:sp>
        <p:nvSpPr>
          <p:cNvPr id="423" name="Shape 423"/>
          <p:cNvSpPr txBox="1"/>
          <p:nvPr/>
        </p:nvSpPr>
        <p:spPr>
          <a:xfrm>
            <a:off x="412600" y="1220700"/>
            <a:ext cx="7838700" cy="28746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US" sz="1800">
                <a:solidFill>
                  <a:srgbClr val="000000"/>
                </a:solidFill>
              </a:rPr>
              <a:t>Consider the human factor in timing and $ -- people leave, get sick, go on maternity leave (not only a loss of resource but intellectual capital)</a:t>
            </a:r>
            <a:endParaRPr sz="1800">
              <a:solidFill>
                <a:srgbClr val="000000"/>
              </a:solidFill>
            </a:endParaRPr>
          </a:p>
          <a:p>
            <a:pPr marL="0" lvl="0" indent="0" rtl="0">
              <a:spcBef>
                <a:spcPts val="0"/>
              </a:spcBef>
              <a:spcAft>
                <a:spcPts val="0"/>
              </a:spcAft>
              <a:buNone/>
            </a:pPr>
            <a:endParaRPr sz="1800">
              <a:solidFill>
                <a:srgbClr val="000000"/>
              </a:solidFill>
            </a:endParaRPr>
          </a:p>
          <a:p>
            <a:pPr marL="457200" lvl="0" indent="-342900" rtl="0">
              <a:spcBef>
                <a:spcPts val="0"/>
              </a:spcBef>
              <a:spcAft>
                <a:spcPts val="0"/>
              </a:spcAft>
              <a:buClr>
                <a:srgbClr val="000000"/>
              </a:buClr>
              <a:buSzPts val="1800"/>
              <a:buChar char="●"/>
            </a:pPr>
            <a:r>
              <a:rPr lang="en-US" sz="1800">
                <a:solidFill>
                  <a:srgbClr val="000000"/>
                </a:solidFill>
              </a:rPr>
              <a:t>Key factors that make us successful – invest beyond cost of new system</a:t>
            </a:r>
            <a:endParaRPr sz="1800">
              <a:solidFill>
                <a:srgbClr val="000000"/>
              </a:solidFill>
            </a:endParaRPr>
          </a:p>
          <a:p>
            <a:pPr marL="0" lvl="0" indent="0" rtl="0">
              <a:spcBef>
                <a:spcPts val="0"/>
              </a:spcBef>
              <a:spcAft>
                <a:spcPts val="0"/>
              </a:spcAft>
              <a:buNone/>
            </a:pPr>
            <a:endParaRPr sz="1800"/>
          </a:p>
          <a:p>
            <a:pPr marL="457200" lvl="0" indent="-342900" rtl="0">
              <a:spcBef>
                <a:spcPts val="0"/>
              </a:spcBef>
              <a:spcAft>
                <a:spcPts val="0"/>
              </a:spcAft>
              <a:buSzPts val="1800"/>
              <a:buChar char="●"/>
            </a:pPr>
            <a:r>
              <a:rPr lang="en-US" sz="1800"/>
              <a:t>Consider expense needs in year 1-3 after conversion</a:t>
            </a:r>
            <a:endParaRPr sz="1800"/>
          </a:p>
          <a:p>
            <a:pPr marL="0" lvl="0" indent="0" rtl="0">
              <a:spcBef>
                <a:spcPts val="0"/>
              </a:spcBef>
              <a:spcAft>
                <a:spcPts val="0"/>
              </a:spcAft>
              <a:buNone/>
            </a:pPr>
            <a:endParaRPr sz="1800"/>
          </a:p>
          <a:p>
            <a:pPr marL="914400" lvl="1" indent="-342900" rtl="0">
              <a:spcBef>
                <a:spcPts val="0"/>
              </a:spcBef>
              <a:spcAft>
                <a:spcPts val="0"/>
              </a:spcAft>
              <a:buSzPts val="1800"/>
              <a:buChar char="○"/>
            </a:pPr>
            <a:r>
              <a:rPr lang="en-US" sz="1800"/>
              <a:t>For example, it would have been helpful to have an in-house database admin on board as soon as converted, not a year later.</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Shape 4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82864" y="720387"/>
            <a:ext cx="1240672" cy="1733699"/>
          </a:xfrm>
          <a:prstGeom prst="rect">
            <a:avLst/>
          </a:prstGeom>
          <a:noFill/>
          <a:ln>
            <a:noFill/>
          </a:ln>
        </p:spPr>
      </p:pic>
      <p:pic>
        <p:nvPicPr>
          <p:cNvPr id="429" name="Shape 42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174051" y="669650"/>
            <a:ext cx="2763427" cy="1950224"/>
          </a:xfrm>
          <a:prstGeom prst="rect">
            <a:avLst/>
          </a:prstGeom>
          <a:noFill/>
          <a:ln>
            <a:noFill/>
          </a:ln>
        </p:spPr>
      </p:pic>
      <p:pic>
        <p:nvPicPr>
          <p:cNvPr id="430" name="Shape 43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07054" y="3102838"/>
            <a:ext cx="1992285" cy="1495751"/>
          </a:xfrm>
          <a:prstGeom prst="rect">
            <a:avLst/>
          </a:prstGeom>
          <a:noFill/>
          <a:ln>
            <a:noFill/>
          </a:ln>
        </p:spPr>
      </p:pic>
      <p:pic>
        <p:nvPicPr>
          <p:cNvPr id="431" name="Shape 431"/>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642025" y="3061049"/>
            <a:ext cx="3011798" cy="1341217"/>
          </a:xfrm>
          <a:prstGeom prst="rect">
            <a:avLst/>
          </a:prstGeom>
          <a:noFill/>
          <a:ln>
            <a:noFill/>
          </a:ln>
        </p:spPr>
      </p:pic>
      <p:pic>
        <p:nvPicPr>
          <p:cNvPr id="432" name="Shape 432"/>
          <p:cNvPicPr preferRelativeResize="0"/>
          <p:nvPr/>
        </p:nvPicPr>
        <p:blipFill>
          <a:blip r:embed="rId7">
            <a:alphaModFix/>
          </a:blip>
          <a:stretch>
            <a:fillRect/>
          </a:stretch>
        </p:blipFill>
        <p:spPr>
          <a:xfrm>
            <a:off x="5804600" y="3034313"/>
            <a:ext cx="3339300" cy="1060241"/>
          </a:xfrm>
          <a:prstGeom prst="rect">
            <a:avLst/>
          </a:prstGeom>
          <a:noFill/>
          <a:ln>
            <a:noFill/>
          </a:ln>
        </p:spPr>
      </p:pic>
      <p:cxnSp>
        <p:nvCxnSpPr>
          <p:cNvPr id="433" name="Shape 433"/>
          <p:cNvCxnSpPr/>
          <p:nvPr/>
        </p:nvCxnSpPr>
        <p:spPr>
          <a:xfrm rot="10800000" flipH="1">
            <a:off x="-12725" y="2864675"/>
            <a:ext cx="9166800" cy="38100"/>
          </a:xfrm>
          <a:prstGeom prst="straightConnector1">
            <a:avLst/>
          </a:prstGeom>
          <a:noFill/>
          <a:ln w="76200" cap="flat" cmpd="sng">
            <a:solidFill>
              <a:srgbClr val="000000"/>
            </a:solidFill>
            <a:prstDash val="solid"/>
            <a:round/>
            <a:headEnd type="none" w="med" len="med"/>
            <a:tailEnd type="none" w="med" len="med"/>
          </a:ln>
        </p:spPr>
      </p:cxnSp>
      <p:cxnSp>
        <p:nvCxnSpPr>
          <p:cNvPr id="434" name="Shape 434"/>
          <p:cNvCxnSpPr/>
          <p:nvPr/>
        </p:nvCxnSpPr>
        <p:spPr>
          <a:xfrm>
            <a:off x="2731525" y="577225"/>
            <a:ext cx="5700" cy="4566300"/>
          </a:xfrm>
          <a:prstGeom prst="straightConnector1">
            <a:avLst/>
          </a:prstGeom>
          <a:noFill/>
          <a:ln w="76200" cap="flat" cmpd="sng">
            <a:solidFill>
              <a:srgbClr val="000000"/>
            </a:solidFill>
            <a:prstDash val="solid"/>
            <a:round/>
            <a:headEnd type="none" w="med" len="med"/>
            <a:tailEnd type="none" w="med" len="med"/>
          </a:ln>
        </p:spPr>
      </p:cxnSp>
      <p:cxnSp>
        <p:nvCxnSpPr>
          <p:cNvPr id="435" name="Shape 435"/>
          <p:cNvCxnSpPr/>
          <p:nvPr/>
        </p:nvCxnSpPr>
        <p:spPr>
          <a:xfrm>
            <a:off x="5665500" y="509250"/>
            <a:ext cx="38400" cy="4647000"/>
          </a:xfrm>
          <a:prstGeom prst="straightConnector1">
            <a:avLst/>
          </a:prstGeom>
          <a:noFill/>
          <a:ln w="76200" cap="flat" cmpd="sng">
            <a:solidFill>
              <a:srgbClr val="000000"/>
            </a:solidFill>
            <a:prstDash val="solid"/>
            <a:round/>
            <a:headEnd type="none" w="med" len="med"/>
            <a:tailEnd type="none" w="med" len="med"/>
          </a:ln>
        </p:spPr>
      </p:cxnSp>
      <p:sp>
        <p:nvSpPr>
          <p:cNvPr id="436" name="Shape 436"/>
          <p:cNvSpPr txBox="1"/>
          <p:nvPr/>
        </p:nvSpPr>
        <p:spPr>
          <a:xfrm>
            <a:off x="0"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1.</a:t>
            </a:r>
            <a:endParaRPr b="1">
              <a:latin typeface="Times New Roman"/>
              <a:ea typeface="Times New Roman"/>
              <a:cs typeface="Times New Roman"/>
              <a:sym typeface="Times New Roman"/>
            </a:endParaRPr>
          </a:p>
        </p:txBody>
      </p:sp>
      <p:sp>
        <p:nvSpPr>
          <p:cNvPr id="437" name="Shape 437"/>
          <p:cNvSpPr txBox="1"/>
          <p:nvPr/>
        </p:nvSpPr>
        <p:spPr>
          <a:xfrm>
            <a:off x="2724513"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2.</a:t>
            </a:r>
            <a:endParaRPr b="1">
              <a:latin typeface="Times New Roman"/>
              <a:ea typeface="Times New Roman"/>
              <a:cs typeface="Times New Roman"/>
              <a:sym typeface="Times New Roman"/>
            </a:endParaRPr>
          </a:p>
        </p:txBody>
      </p:sp>
      <p:sp>
        <p:nvSpPr>
          <p:cNvPr id="438" name="Shape 438"/>
          <p:cNvSpPr txBox="1"/>
          <p:nvPr/>
        </p:nvSpPr>
        <p:spPr>
          <a:xfrm>
            <a:off x="5703725"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3.</a:t>
            </a:r>
            <a:endParaRPr b="1">
              <a:latin typeface="Times New Roman"/>
              <a:ea typeface="Times New Roman"/>
              <a:cs typeface="Times New Roman"/>
              <a:sym typeface="Times New Roman"/>
            </a:endParaRPr>
          </a:p>
        </p:txBody>
      </p:sp>
      <p:sp>
        <p:nvSpPr>
          <p:cNvPr id="439" name="Shape 439"/>
          <p:cNvSpPr txBox="1"/>
          <p:nvPr/>
        </p:nvSpPr>
        <p:spPr>
          <a:xfrm>
            <a:off x="0"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4.</a:t>
            </a:r>
            <a:endParaRPr b="1">
              <a:latin typeface="Times New Roman"/>
              <a:ea typeface="Times New Roman"/>
              <a:cs typeface="Times New Roman"/>
              <a:sym typeface="Times New Roman"/>
            </a:endParaRPr>
          </a:p>
        </p:txBody>
      </p:sp>
      <p:sp>
        <p:nvSpPr>
          <p:cNvPr id="440" name="Shape 440"/>
          <p:cNvSpPr txBox="1"/>
          <p:nvPr/>
        </p:nvSpPr>
        <p:spPr>
          <a:xfrm>
            <a:off x="2724525"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5.</a:t>
            </a:r>
            <a:endParaRPr b="1">
              <a:latin typeface="Times New Roman"/>
              <a:ea typeface="Times New Roman"/>
              <a:cs typeface="Times New Roman"/>
              <a:sym typeface="Times New Roman"/>
            </a:endParaRPr>
          </a:p>
        </p:txBody>
      </p:sp>
      <p:sp>
        <p:nvSpPr>
          <p:cNvPr id="441" name="Shape 441"/>
          <p:cNvSpPr txBox="1"/>
          <p:nvPr/>
        </p:nvSpPr>
        <p:spPr>
          <a:xfrm>
            <a:off x="5703725"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6.</a:t>
            </a:r>
            <a:endParaRPr b="1">
              <a:latin typeface="Times New Roman"/>
              <a:ea typeface="Times New Roman"/>
              <a:cs typeface="Times New Roman"/>
              <a:sym typeface="Times New Roman"/>
            </a:endParaRPr>
          </a:p>
        </p:txBody>
      </p:sp>
      <p:sp>
        <p:nvSpPr>
          <p:cNvPr id="442" name="Shape 442"/>
          <p:cNvSpPr txBox="1"/>
          <p:nvPr/>
        </p:nvSpPr>
        <p:spPr>
          <a:xfrm>
            <a:off x="38025" y="2359525"/>
            <a:ext cx="2699100" cy="50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Pre-planning </a:t>
            </a:r>
            <a:r>
              <a:rPr lang="en-US" sz="1500">
                <a:latin typeface="Times New Roman"/>
                <a:ea typeface="Times New Roman"/>
                <a:cs typeface="Times New Roman"/>
                <a:sym typeface="Times New Roman"/>
              </a:rPr>
              <a:t/>
            </a:r>
            <a:br>
              <a:rPr lang="en-US" sz="1500">
                <a:latin typeface="Times New Roman"/>
                <a:ea typeface="Times New Roman"/>
                <a:cs typeface="Times New Roman"/>
                <a:sym typeface="Times New Roman"/>
              </a:rPr>
            </a:br>
            <a:r>
              <a:rPr lang="en-US" sz="900"/>
              <a:t>(RFPs,documentation/mapping, scope of work)</a:t>
            </a:r>
            <a:endParaRPr sz="900"/>
          </a:p>
        </p:txBody>
      </p:sp>
      <p:sp>
        <p:nvSpPr>
          <p:cNvPr id="443" name="Shape 443"/>
          <p:cNvSpPr txBox="1"/>
          <p:nvPr/>
        </p:nvSpPr>
        <p:spPr>
          <a:xfrm>
            <a:off x="2800350" y="235755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Breaking Down Silos</a:t>
            </a:r>
            <a:endParaRPr sz="1500"/>
          </a:p>
        </p:txBody>
      </p:sp>
      <p:sp>
        <p:nvSpPr>
          <p:cNvPr id="444" name="Shape 444"/>
          <p:cNvSpPr txBox="1"/>
          <p:nvPr/>
        </p:nvSpPr>
        <p:spPr>
          <a:xfrm>
            <a:off x="5804600" y="237435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Leadership &amp; Teams</a:t>
            </a:r>
            <a:endParaRPr sz="1500"/>
          </a:p>
        </p:txBody>
      </p:sp>
      <p:sp>
        <p:nvSpPr>
          <p:cNvPr id="445" name="Shape 445"/>
          <p:cNvSpPr txBox="1"/>
          <p:nvPr/>
        </p:nvSpPr>
        <p:spPr>
          <a:xfrm>
            <a:off x="38025" y="459860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Timelines &amp; Finances</a:t>
            </a:r>
            <a:endParaRPr sz="1500"/>
          </a:p>
        </p:txBody>
      </p:sp>
      <p:sp>
        <p:nvSpPr>
          <p:cNvPr id="446" name="Shape 446"/>
          <p:cNvSpPr txBox="1"/>
          <p:nvPr/>
        </p:nvSpPr>
        <p:spPr>
          <a:xfrm>
            <a:off x="2800350" y="459860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Communication</a:t>
            </a:r>
            <a:endParaRPr sz="1500" b="1"/>
          </a:p>
          <a:p>
            <a:pPr marL="0" lvl="0" indent="0" rtl="0">
              <a:spcBef>
                <a:spcPts val="0"/>
              </a:spcBef>
              <a:spcAft>
                <a:spcPts val="0"/>
              </a:spcAft>
              <a:buNone/>
            </a:pPr>
            <a:r>
              <a:rPr lang="en-US" sz="1100"/>
              <a:t>Up, down &amp; across</a:t>
            </a:r>
            <a:endParaRPr sz="1100"/>
          </a:p>
          <a:p>
            <a:pPr marL="0" lvl="0" indent="0" rtl="0">
              <a:spcBef>
                <a:spcPts val="0"/>
              </a:spcBef>
              <a:spcAft>
                <a:spcPts val="0"/>
              </a:spcAft>
              <a:buNone/>
            </a:pPr>
            <a:endParaRPr sz="1500" b="1">
              <a:latin typeface="Times New Roman"/>
              <a:ea typeface="Times New Roman"/>
              <a:cs typeface="Times New Roman"/>
              <a:sym typeface="Times New Roman"/>
            </a:endParaRPr>
          </a:p>
        </p:txBody>
      </p:sp>
      <p:sp>
        <p:nvSpPr>
          <p:cNvPr id="447" name="Shape 447"/>
          <p:cNvSpPr txBox="1"/>
          <p:nvPr/>
        </p:nvSpPr>
        <p:spPr>
          <a:xfrm>
            <a:off x="5804600" y="4509000"/>
            <a:ext cx="3339300" cy="50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t>Planning for a Future that’s Different from the Past</a:t>
            </a:r>
            <a:endParaRPr/>
          </a:p>
        </p:txBody>
      </p:sp>
      <p:pic>
        <p:nvPicPr>
          <p:cNvPr id="448" name="Shape 448"/>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2965825" y="783011"/>
            <a:ext cx="2610076" cy="1608440"/>
          </a:xfrm>
          <a:prstGeom prst="rect">
            <a:avLst/>
          </a:prstGeom>
          <a:noFill/>
          <a:ln>
            <a:noFill/>
          </a:ln>
        </p:spPr>
      </p:pic>
      <p:pic>
        <p:nvPicPr>
          <p:cNvPr id="449" name="Shape 449"/>
          <p:cNvPicPr preferRelativeResize="0"/>
          <p:nvPr/>
        </p:nvPicPr>
        <p:blipFill>
          <a:blip r:embed="rId9">
            <a:alphaModFix/>
          </a:blip>
          <a:stretch>
            <a:fillRect/>
          </a:stretch>
        </p:blipFill>
        <p:spPr>
          <a:xfrm>
            <a:off x="-12725" y="0"/>
            <a:ext cx="9166800" cy="669650"/>
          </a:xfrm>
          <a:prstGeom prst="rect">
            <a:avLst/>
          </a:prstGeom>
          <a:noFill/>
          <a:ln>
            <a:noFill/>
          </a:ln>
        </p:spPr>
      </p:pic>
      <p:sp>
        <p:nvSpPr>
          <p:cNvPr id="450" name="Shape 450"/>
          <p:cNvSpPr txBox="1"/>
          <p:nvPr/>
        </p:nvSpPr>
        <p:spPr>
          <a:xfrm>
            <a:off x="0" y="51000"/>
            <a:ext cx="7627500" cy="292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a:solidFill>
                  <a:srgbClr val="2F3849"/>
                </a:solidFill>
              </a:rPr>
              <a:t>Setting Up Your Team for Success</a:t>
            </a:r>
            <a:endParaRPr sz="3000">
              <a:solidFill>
                <a:srgbClr val="2F3849"/>
              </a:solidFill>
            </a:endParaRPr>
          </a:p>
        </p:txBody>
      </p:sp>
      <p:sp>
        <p:nvSpPr>
          <p:cNvPr id="451" name="Shape 451"/>
          <p:cNvSpPr/>
          <p:nvPr/>
        </p:nvSpPr>
        <p:spPr>
          <a:xfrm>
            <a:off x="2731525" y="2902775"/>
            <a:ext cx="2934000" cy="22026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p:nvPr/>
        </p:nvSpPr>
        <p:spPr>
          <a:xfrm>
            <a:off x="144313" y="3422125"/>
            <a:ext cx="2288400" cy="1030800"/>
          </a:xfrm>
          <a:prstGeom prst="rect">
            <a:avLst/>
          </a:prstGeom>
          <a:solidFill>
            <a:schemeClr val="dk2"/>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b="1" i="1">
                <a:solidFill>
                  <a:schemeClr val="lt1"/>
                </a:solidFill>
              </a:rPr>
              <a:t>“The single biggest problem in communication is the illusion that it has taken place.”</a:t>
            </a:r>
            <a:endParaRPr sz="1200" b="1" i="1">
              <a:solidFill>
                <a:schemeClr val="lt1"/>
              </a:solidFill>
            </a:endParaRPr>
          </a:p>
          <a:p>
            <a:pPr marL="0" lvl="0" indent="0" algn="r" rtl="0">
              <a:spcBef>
                <a:spcPts val="0"/>
              </a:spcBef>
              <a:spcAft>
                <a:spcPts val="0"/>
              </a:spcAft>
              <a:buNone/>
            </a:pPr>
            <a:r>
              <a:rPr lang="en-US" sz="1200" b="1">
                <a:solidFill>
                  <a:schemeClr val="lt1"/>
                </a:solidFill>
              </a:rPr>
              <a:t>George Bernard Shaw</a:t>
            </a:r>
            <a:endParaRPr sz="1200" b="1">
              <a:solidFill>
                <a:schemeClr val="lt1"/>
              </a:solidFill>
            </a:endParaRPr>
          </a:p>
        </p:txBody>
      </p:sp>
      <p:pic>
        <p:nvPicPr>
          <p:cNvPr id="457" name="Shape 457"/>
          <p:cNvPicPr preferRelativeResize="0"/>
          <p:nvPr/>
        </p:nvPicPr>
        <p:blipFill>
          <a:blip r:embed="rId3">
            <a:alphaModFix/>
          </a:blip>
          <a:stretch>
            <a:fillRect/>
          </a:stretch>
        </p:blipFill>
        <p:spPr>
          <a:xfrm>
            <a:off x="2801463" y="1592766"/>
            <a:ext cx="1828800" cy="228600"/>
          </a:xfrm>
          <a:prstGeom prst="rect">
            <a:avLst/>
          </a:prstGeom>
          <a:noFill/>
          <a:ln>
            <a:noFill/>
          </a:ln>
        </p:spPr>
      </p:pic>
      <p:sp>
        <p:nvSpPr>
          <p:cNvPr id="458" name="Shape 458"/>
          <p:cNvSpPr txBox="1">
            <a:spLocks noGrp="1"/>
          </p:cNvSpPr>
          <p:nvPr>
            <p:ph type="title"/>
          </p:nvPr>
        </p:nvSpPr>
        <p:spPr>
          <a:xfrm>
            <a:off x="3072000" y="468047"/>
            <a:ext cx="5459400" cy="4011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2F3849"/>
              </a:buClr>
              <a:buSzPts val="3600"/>
              <a:buFont typeface="Arial"/>
              <a:buNone/>
            </a:pPr>
            <a:r>
              <a:rPr lang="en-US" sz="3000">
                <a:solidFill>
                  <a:srgbClr val="2F3849"/>
                </a:solidFill>
              </a:rPr>
              <a:t>Communication</a:t>
            </a:r>
            <a:endParaRPr sz="3000"/>
          </a:p>
        </p:txBody>
      </p:sp>
      <p:pic>
        <p:nvPicPr>
          <p:cNvPr id="459" name="Shape 459"/>
          <p:cNvPicPr preferRelativeResize="0"/>
          <p:nvPr/>
        </p:nvPicPr>
        <p:blipFill>
          <a:blip r:embed="rId4">
            <a:alphaModFix/>
          </a:blip>
          <a:stretch>
            <a:fillRect/>
          </a:stretch>
        </p:blipFill>
        <p:spPr>
          <a:xfrm>
            <a:off x="3017938" y="869141"/>
            <a:ext cx="1847850" cy="323850"/>
          </a:xfrm>
          <a:prstGeom prst="rect">
            <a:avLst/>
          </a:prstGeom>
          <a:noFill/>
          <a:ln>
            <a:noFill/>
          </a:ln>
        </p:spPr>
      </p:pic>
      <p:pic>
        <p:nvPicPr>
          <p:cNvPr id="460" name="Shape 46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723025" y="229600"/>
            <a:ext cx="1361626" cy="639551"/>
          </a:xfrm>
          <a:prstGeom prst="rect">
            <a:avLst/>
          </a:prstGeom>
          <a:noFill/>
          <a:ln>
            <a:noFill/>
          </a:ln>
        </p:spPr>
      </p:pic>
      <p:sp>
        <p:nvSpPr>
          <p:cNvPr id="461" name="Shape 461"/>
          <p:cNvSpPr txBox="1"/>
          <p:nvPr/>
        </p:nvSpPr>
        <p:spPr>
          <a:xfrm>
            <a:off x="3017950" y="1139700"/>
            <a:ext cx="5689800" cy="3906900"/>
          </a:xfrm>
          <a:prstGeom prst="rect">
            <a:avLst/>
          </a:prstGeom>
          <a:noFill/>
          <a:ln>
            <a:noFill/>
          </a:ln>
        </p:spPr>
        <p:txBody>
          <a:bodyPr spcFirstLastPara="1" wrap="square" lIns="91425" tIns="91425" rIns="91425" bIns="91425" anchor="t" anchorCtr="0">
            <a:noAutofit/>
          </a:bodyPr>
          <a:lstStyle/>
          <a:p>
            <a:pPr marL="457200" lvl="0" indent="-323850" rtl="0">
              <a:spcBef>
                <a:spcPts val="0"/>
              </a:spcBef>
              <a:spcAft>
                <a:spcPts val="0"/>
              </a:spcAft>
              <a:buClr>
                <a:srgbClr val="000000"/>
              </a:buClr>
              <a:buSzPts val="1500"/>
              <a:buChar char="●"/>
            </a:pPr>
            <a:r>
              <a:rPr lang="en-US" sz="1500"/>
              <a:t>Must have a commitment to organizational conversations – “The new CRM became a gateway to new opportunities in our organization -- a pathway to engagement of community.”</a:t>
            </a:r>
            <a:endParaRPr sz="1500"/>
          </a:p>
          <a:p>
            <a:pPr marL="0" lvl="0" indent="0" rtl="0">
              <a:spcBef>
                <a:spcPts val="0"/>
              </a:spcBef>
              <a:spcAft>
                <a:spcPts val="0"/>
              </a:spcAft>
              <a:buNone/>
            </a:pPr>
            <a:endParaRPr sz="1500"/>
          </a:p>
          <a:p>
            <a:pPr marL="457200" lvl="0" indent="-323850" rtl="0">
              <a:spcBef>
                <a:spcPts val="0"/>
              </a:spcBef>
              <a:spcAft>
                <a:spcPts val="0"/>
              </a:spcAft>
              <a:buClr>
                <a:srgbClr val="000000"/>
              </a:buClr>
              <a:buSzPts val="1500"/>
              <a:buChar char="●"/>
            </a:pPr>
            <a:r>
              <a:rPr lang="en-US" sz="1500"/>
              <a:t>“We didn’t have a good understanding of how our data would translate into a new system.” There was confusion about the new tool, the documentation needed and training.”</a:t>
            </a:r>
            <a:endParaRPr sz="1500"/>
          </a:p>
          <a:p>
            <a:pPr marL="0" lvl="0" indent="0" rtl="0">
              <a:spcBef>
                <a:spcPts val="0"/>
              </a:spcBef>
              <a:spcAft>
                <a:spcPts val="0"/>
              </a:spcAft>
              <a:buNone/>
            </a:pPr>
            <a:endParaRPr sz="1500"/>
          </a:p>
          <a:p>
            <a:pPr marL="457200" lvl="0" indent="-323850" rtl="0">
              <a:spcBef>
                <a:spcPts val="0"/>
              </a:spcBef>
              <a:spcAft>
                <a:spcPts val="0"/>
              </a:spcAft>
              <a:buClr>
                <a:srgbClr val="000000"/>
              </a:buClr>
              <a:buSzPts val="1500"/>
              <a:buChar char="●"/>
            </a:pPr>
            <a:r>
              <a:rPr lang="en-US" sz="1500"/>
              <a:t>This impacted station-wide change management but there wasn’t transparency internally about what was happening and when...no game plan for what would happen if things got delayed, the impacts on IT, finance, etc.</a:t>
            </a:r>
            <a:endParaRPr sz="1500">
              <a:highlight>
                <a:srgbClr val="FFFF00"/>
              </a:highlight>
            </a:endParaRPr>
          </a:p>
          <a:p>
            <a:pPr marL="0" lvl="0" indent="0" rtl="0">
              <a:lnSpc>
                <a:spcPct val="115000"/>
              </a:lnSpc>
              <a:spcBef>
                <a:spcPts val="0"/>
              </a:spcBef>
              <a:spcAft>
                <a:spcPts val="0"/>
              </a:spcAft>
              <a:buNone/>
            </a:pPr>
            <a:endParaRPr sz="1100">
              <a:solidFill>
                <a:srgbClr val="000000"/>
              </a:solidFill>
              <a:highlight>
                <a:srgbClr val="FFFF00"/>
              </a:highlight>
              <a:latin typeface="Times New Roman"/>
              <a:ea typeface="Times New Roman"/>
              <a:cs typeface="Times New Roman"/>
              <a:sym typeface="Times New Roman"/>
            </a:endParaRPr>
          </a:p>
          <a:p>
            <a:pPr marL="0" lvl="0" indent="0" rtl="0">
              <a:lnSpc>
                <a:spcPct val="115000"/>
              </a:lnSpc>
              <a:spcBef>
                <a:spcPts val="1600"/>
              </a:spcBef>
              <a:spcAft>
                <a:spcPts val="0"/>
              </a:spcAft>
              <a:buNone/>
            </a:pPr>
            <a:endParaRPr sz="1100">
              <a:solidFill>
                <a:srgbClr val="000000"/>
              </a:solidFill>
            </a:endParaRPr>
          </a:p>
          <a:p>
            <a:pPr marL="0" lvl="0" indent="0" rtl="0">
              <a:lnSpc>
                <a:spcPct val="115000"/>
              </a:lnSpc>
              <a:spcBef>
                <a:spcPts val="1600"/>
              </a:spcBef>
              <a:spcAft>
                <a:spcPts val="0"/>
              </a:spcAft>
              <a:buNone/>
            </a:pPr>
            <a:endParaRPr sz="1100">
              <a:solidFill>
                <a:srgbClr val="000000"/>
              </a:solidFill>
            </a:endParaRPr>
          </a:p>
          <a:p>
            <a:pPr marL="0" lvl="0" indent="0" rtl="0">
              <a:lnSpc>
                <a:spcPct val="115000"/>
              </a:lnSpc>
              <a:spcBef>
                <a:spcPts val="1600"/>
              </a:spcBef>
              <a:spcAft>
                <a:spcPts val="1600"/>
              </a:spcAft>
              <a:buNone/>
            </a:pPr>
            <a:endParaRPr sz="1800">
              <a:solidFill>
                <a:srgbClr val="595959"/>
              </a:solidFill>
            </a:endParaRPr>
          </a:p>
        </p:txBody>
      </p:sp>
      <p:pic>
        <p:nvPicPr>
          <p:cNvPr id="462" name="Shape 46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06213" y="326650"/>
            <a:ext cx="2164624" cy="30379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Shape 467"/>
          <p:cNvPicPr preferRelativeResize="0"/>
          <p:nvPr/>
        </p:nvPicPr>
        <p:blipFill>
          <a:blip r:embed="rId3">
            <a:alphaModFix/>
          </a:blip>
          <a:stretch>
            <a:fillRect/>
          </a:stretch>
        </p:blipFill>
        <p:spPr>
          <a:xfrm>
            <a:off x="173050" y="1288531"/>
            <a:ext cx="1828800" cy="228600"/>
          </a:xfrm>
          <a:prstGeom prst="rect">
            <a:avLst/>
          </a:prstGeom>
          <a:noFill/>
          <a:ln>
            <a:noFill/>
          </a:ln>
        </p:spPr>
      </p:pic>
      <p:sp>
        <p:nvSpPr>
          <p:cNvPr id="468" name="Shape 468"/>
          <p:cNvSpPr txBox="1">
            <a:spLocks noGrp="1"/>
          </p:cNvSpPr>
          <p:nvPr>
            <p:ph type="title"/>
          </p:nvPr>
        </p:nvSpPr>
        <p:spPr>
          <a:xfrm>
            <a:off x="457200" y="450614"/>
            <a:ext cx="8229600" cy="702000"/>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SzPts val="1100"/>
              <a:buFont typeface="Arial"/>
              <a:buNone/>
            </a:pPr>
            <a:r>
              <a:rPr lang="en-US" sz="2400">
                <a:solidFill>
                  <a:srgbClr val="2F3849"/>
                </a:solidFill>
              </a:rPr>
              <a:t>Communication</a:t>
            </a:r>
            <a:endParaRPr sz="2400">
              <a:solidFill>
                <a:srgbClr val="2F3849"/>
              </a:solidFill>
            </a:endParaRPr>
          </a:p>
          <a:p>
            <a:pPr marL="0" marR="0" lvl="0" indent="0" algn="l" rtl="0">
              <a:spcBef>
                <a:spcPts val="0"/>
              </a:spcBef>
              <a:spcAft>
                <a:spcPts val="0"/>
              </a:spcAft>
              <a:buClr>
                <a:srgbClr val="2F3849"/>
              </a:buClr>
              <a:buSzPts val="3600"/>
              <a:buFont typeface="Arial"/>
              <a:buNone/>
            </a:pPr>
            <a:endParaRPr/>
          </a:p>
        </p:txBody>
      </p:sp>
      <p:pic>
        <p:nvPicPr>
          <p:cNvPr id="469" name="Shape 469"/>
          <p:cNvPicPr preferRelativeResize="0"/>
          <p:nvPr/>
        </p:nvPicPr>
        <p:blipFill>
          <a:blip r:embed="rId4">
            <a:alphaModFix/>
          </a:blip>
          <a:stretch>
            <a:fillRect/>
          </a:stretch>
        </p:blipFill>
        <p:spPr>
          <a:xfrm>
            <a:off x="457200" y="896856"/>
            <a:ext cx="1847850" cy="323850"/>
          </a:xfrm>
          <a:prstGeom prst="rect">
            <a:avLst/>
          </a:prstGeom>
          <a:noFill/>
          <a:ln>
            <a:noFill/>
          </a:ln>
        </p:spPr>
      </p:pic>
      <p:pic>
        <p:nvPicPr>
          <p:cNvPr id="470" name="Shape 47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723025" y="229600"/>
            <a:ext cx="1361626" cy="639551"/>
          </a:xfrm>
          <a:prstGeom prst="rect">
            <a:avLst/>
          </a:prstGeom>
          <a:noFill/>
          <a:ln>
            <a:noFill/>
          </a:ln>
        </p:spPr>
      </p:pic>
      <p:sp>
        <p:nvSpPr>
          <p:cNvPr id="471" name="Shape 471"/>
          <p:cNvSpPr txBox="1"/>
          <p:nvPr/>
        </p:nvSpPr>
        <p:spPr>
          <a:xfrm>
            <a:off x="341675" y="1288525"/>
            <a:ext cx="7925100" cy="3210900"/>
          </a:xfrm>
          <a:prstGeom prst="rect">
            <a:avLst/>
          </a:prstGeom>
          <a:noFill/>
          <a:ln>
            <a:noFill/>
          </a:ln>
        </p:spPr>
        <p:txBody>
          <a:bodyPr spcFirstLastPara="1" wrap="square" lIns="91425" tIns="91425" rIns="91425" bIns="91425" anchor="t" anchorCtr="0">
            <a:noAutofit/>
          </a:bodyPr>
          <a:lstStyle/>
          <a:p>
            <a:pPr marL="457200" lvl="0" indent="-330200" rtl="0">
              <a:spcBef>
                <a:spcPts val="0"/>
              </a:spcBef>
              <a:spcAft>
                <a:spcPts val="0"/>
              </a:spcAft>
              <a:buClr>
                <a:srgbClr val="000000"/>
              </a:buClr>
              <a:buSzPts val="1600"/>
              <a:buChar char="●"/>
            </a:pPr>
            <a:r>
              <a:rPr lang="en-US" sz="1600">
                <a:solidFill>
                  <a:srgbClr val="000000"/>
                </a:solidFill>
              </a:rPr>
              <a:t>With reporting out…show, don’t tell. Educate senior team, provide project vocabulary. If execs understand vocabulary used, they can track progress in their own way. “What does mapping mean and why does it take so long?”</a:t>
            </a:r>
            <a:endParaRPr sz="1600">
              <a:solidFill>
                <a:srgbClr val="000000"/>
              </a:solidFill>
            </a:endParaRPr>
          </a:p>
          <a:p>
            <a:pPr marL="0" lvl="0" indent="0" rtl="0">
              <a:spcBef>
                <a:spcPts val="0"/>
              </a:spcBef>
              <a:spcAft>
                <a:spcPts val="0"/>
              </a:spcAft>
              <a:buClr>
                <a:srgbClr val="000000"/>
              </a:buClr>
              <a:buSzPts val="1100"/>
              <a:buFont typeface="Arial"/>
              <a:buNone/>
            </a:pPr>
            <a:endParaRPr sz="1600">
              <a:solidFill>
                <a:srgbClr val="000000"/>
              </a:solidFill>
            </a:endParaRPr>
          </a:p>
          <a:p>
            <a:pPr marL="457200" lvl="0" indent="-330200" rtl="0">
              <a:spcBef>
                <a:spcPts val="0"/>
              </a:spcBef>
              <a:spcAft>
                <a:spcPts val="0"/>
              </a:spcAft>
              <a:buClr>
                <a:srgbClr val="000000"/>
              </a:buClr>
              <a:buSzPts val="1600"/>
              <a:buChar char="●"/>
            </a:pPr>
            <a:r>
              <a:rPr lang="en-US" sz="1600">
                <a:solidFill>
                  <a:srgbClr val="000000"/>
                </a:solidFill>
              </a:rPr>
              <a:t>In between the project’s start and end, there are distinct phases. They should be explained/understood -- requirement gathering, gap analysis, solution development, what are we going to build, execute solutions, map data, data conversion, training end users.</a:t>
            </a:r>
            <a:endParaRPr sz="1600">
              <a:solidFill>
                <a:srgbClr val="000000"/>
              </a:solidFill>
            </a:endParaRPr>
          </a:p>
          <a:p>
            <a:pPr marL="0" lvl="0" indent="0" rtl="0">
              <a:spcBef>
                <a:spcPts val="0"/>
              </a:spcBef>
              <a:spcAft>
                <a:spcPts val="0"/>
              </a:spcAft>
              <a:buClr>
                <a:srgbClr val="000000"/>
              </a:buClr>
              <a:buSzPts val="1100"/>
              <a:buFont typeface="Arial"/>
              <a:buNone/>
            </a:pPr>
            <a:endParaRPr sz="1600">
              <a:solidFill>
                <a:srgbClr val="000000"/>
              </a:solidFill>
            </a:endParaRPr>
          </a:p>
          <a:p>
            <a:pPr marL="457200" lvl="0" indent="-330200" rtl="0">
              <a:spcBef>
                <a:spcPts val="0"/>
              </a:spcBef>
              <a:spcAft>
                <a:spcPts val="0"/>
              </a:spcAft>
              <a:buClr>
                <a:srgbClr val="000000"/>
              </a:buClr>
              <a:buSzPts val="1600"/>
              <a:buChar char="●"/>
            </a:pPr>
            <a:r>
              <a:rPr lang="en-US" sz="1600">
                <a:solidFill>
                  <a:srgbClr val="000000"/>
                </a:solidFill>
              </a:rPr>
              <a:t>“It’s important that senior management understand the phases even exist. When we say when we got our first data conversion done…they hear ‘data conversion done’…vocabulary matters if they don’t understand we still have more steps.”</a:t>
            </a:r>
            <a:endParaRPr sz="16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Shape 47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82864" y="720387"/>
            <a:ext cx="1240672" cy="1733699"/>
          </a:xfrm>
          <a:prstGeom prst="rect">
            <a:avLst/>
          </a:prstGeom>
          <a:noFill/>
          <a:ln>
            <a:noFill/>
          </a:ln>
        </p:spPr>
      </p:pic>
      <p:pic>
        <p:nvPicPr>
          <p:cNvPr id="477" name="Shape 47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174051" y="669650"/>
            <a:ext cx="2763427" cy="1950224"/>
          </a:xfrm>
          <a:prstGeom prst="rect">
            <a:avLst/>
          </a:prstGeom>
          <a:noFill/>
          <a:ln>
            <a:noFill/>
          </a:ln>
        </p:spPr>
      </p:pic>
      <p:pic>
        <p:nvPicPr>
          <p:cNvPr id="478" name="Shape 47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07054" y="3102838"/>
            <a:ext cx="1992285" cy="1495751"/>
          </a:xfrm>
          <a:prstGeom prst="rect">
            <a:avLst/>
          </a:prstGeom>
          <a:noFill/>
          <a:ln>
            <a:noFill/>
          </a:ln>
        </p:spPr>
      </p:pic>
      <p:pic>
        <p:nvPicPr>
          <p:cNvPr id="479" name="Shape 479"/>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642025" y="3061049"/>
            <a:ext cx="3011798" cy="1341217"/>
          </a:xfrm>
          <a:prstGeom prst="rect">
            <a:avLst/>
          </a:prstGeom>
          <a:noFill/>
          <a:ln>
            <a:noFill/>
          </a:ln>
        </p:spPr>
      </p:pic>
      <p:pic>
        <p:nvPicPr>
          <p:cNvPr id="480" name="Shape 480"/>
          <p:cNvPicPr preferRelativeResize="0"/>
          <p:nvPr/>
        </p:nvPicPr>
        <p:blipFill>
          <a:blip r:embed="rId7">
            <a:alphaModFix/>
          </a:blip>
          <a:stretch>
            <a:fillRect/>
          </a:stretch>
        </p:blipFill>
        <p:spPr>
          <a:xfrm>
            <a:off x="5804600" y="3034313"/>
            <a:ext cx="3339300" cy="1060241"/>
          </a:xfrm>
          <a:prstGeom prst="rect">
            <a:avLst/>
          </a:prstGeom>
          <a:noFill/>
          <a:ln>
            <a:noFill/>
          </a:ln>
        </p:spPr>
      </p:pic>
      <p:cxnSp>
        <p:nvCxnSpPr>
          <p:cNvPr id="481" name="Shape 481"/>
          <p:cNvCxnSpPr/>
          <p:nvPr/>
        </p:nvCxnSpPr>
        <p:spPr>
          <a:xfrm rot="10800000" flipH="1">
            <a:off x="-12725" y="2864675"/>
            <a:ext cx="9166800" cy="38100"/>
          </a:xfrm>
          <a:prstGeom prst="straightConnector1">
            <a:avLst/>
          </a:prstGeom>
          <a:noFill/>
          <a:ln w="76200" cap="flat" cmpd="sng">
            <a:solidFill>
              <a:srgbClr val="000000"/>
            </a:solidFill>
            <a:prstDash val="solid"/>
            <a:round/>
            <a:headEnd type="none" w="med" len="med"/>
            <a:tailEnd type="none" w="med" len="med"/>
          </a:ln>
        </p:spPr>
      </p:cxnSp>
      <p:cxnSp>
        <p:nvCxnSpPr>
          <p:cNvPr id="482" name="Shape 482"/>
          <p:cNvCxnSpPr/>
          <p:nvPr/>
        </p:nvCxnSpPr>
        <p:spPr>
          <a:xfrm>
            <a:off x="2731525" y="577225"/>
            <a:ext cx="5700" cy="4566300"/>
          </a:xfrm>
          <a:prstGeom prst="straightConnector1">
            <a:avLst/>
          </a:prstGeom>
          <a:noFill/>
          <a:ln w="76200" cap="flat" cmpd="sng">
            <a:solidFill>
              <a:srgbClr val="000000"/>
            </a:solidFill>
            <a:prstDash val="solid"/>
            <a:round/>
            <a:headEnd type="none" w="med" len="med"/>
            <a:tailEnd type="none" w="med" len="med"/>
          </a:ln>
        </p:spPr>
      </p:cxnSp>
      <p:cxnSp>
        <p:nvCxnSpPr>
          <p:cNvPr id="483" name="Shape 483"/>
          <p:cNvCxnSpPr/>
          <p:nvPr/>
        </p:nvCxnSpPr>
        <p:spPr>
          <a:xfrm>
            <a:off x="5665500" y="509250"/>
            <a:ext cx="38400" cy="4647000"/>
          </a:xfrm>
          <a:prstGeom prst="straightConnector1">
            <a:avLst/>
          </a:prstGeom>
          <a:noFill/>
          <a:ln w="76200" cap="flat" cmpd="sng">
            <a:solidFill>
              <a:srgbClr val="000000"/>
            </a:solidFill>
            <a:prstDash val="solid"/>
            <a:round/>
            <a:headEnd type="none" w="med" len="med"/>
            <a:tailEnd type="none" w="med" len="med"/>
          </a:ln>
        </p:spPr>
      </p:cxnSp>
      <p:sp>
        <p:nvSpPr>
          <p:cNvPr id="484" name="Shape 484"/>
          <p:cNvSpPr txBox="1"/>
          <p:nvPr/>
        </p:nvSpPr>
        <p:spPr>
          <a:xfrm>
            <a:off x="0"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1.</a:t>
            </a:r>
            <a:endParaRPr b="1">
              <a:latin typeface="Times New Roman"/>
              <a:ea typeface="Times New Roman"/>
              <a:cs typeface="Times New Roman"/>
              <a:sym typeface="Times New Roman"/>
            </a:endParaRPr>
          </a:p>
        </p:txBody>
      </p:sp>
      <p:sp>
        <p:nvSpPr>
          <p:cNvPr id="485" name="Shape 485"/>
          <p:cNvSpPr txBox="1"/>
          <p:nvPr/>
        </p:nvSpPr>
        <p:spPr>
          <a:xfrm>
            <a:off x="2724513"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2.</a:t>
            </a:r>
            <a:endParaRPr b="1">
              <a:latin typeface="Times New Roman"/>
              <a:ea typeface="Times New Roman"/>
              <a:cs typeface="Times New Roman"/>
              <a:sym typeface="Times New Roman"/>
            </a:endParaRPr>
          </a:p>
        </p:txBody>
      </p:sp>
      <p:sp>
        <p:nvSpPr>
          <p:cNvPr id="486" name="Shape 486"/>
          <p:cNvSpPr txBox="1"/>
          <p:nvPr/>
        </p:nvSpPr>
        <p:spPr>
          <a:xfrm>
            <a:off x="5703725"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3.</a:t>
            </a:r>
            <a:endParaRPr b="1">
              <a:latin typeface="Times New Roman"/>
              <a:ea typeface="Times New Roman"/>
              <a:cs typeface="Times New Roman"/>
              <a:sym typeface="Times New Roman"/>
            </a:endParaRPr>
          </a:p>
        </p:txBody>
      </p:sp>
      <p:sp>
        <p:nvSpPr>
          <p:cNvPr id="487" name="Shape 487"/>
          <p:cNvSpPr txBox="1"/>
          <p:nvPr/>
        </p:nvSpPr>
        <p:spPr>
          <a:xfrm>
            <a:off x="0"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4.</a:t>
            </a:r>
            <a:endParaRPr b="1">
              <a:latin typeface="Times New Roman"/>
              <a:ea typeface="Times New Roman"/>
              <a:cs typeface="Times New Roman"/>
              <a:sym typeface="Times New Roman"/>
            </a:endParaRPr>
          </a:p>
        </p:txBody>
      </p:sp>
      <p:sp>
        <p:nvSpPr>
          <p:cNvPr id="488" name="Shape 488"/>
          <p:cNvSpPr txBox="1"/>
          <p:nvPr/>
        </p:nvSpPr>
        <p:spPr>
          <a:xfrm>
            <a:off x="2724525"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5.</a:t>
            </a:r>
            <a:endParaRPr b="1">
              <a:latin typeface="Times New Roman"/>
              <a:ea typeface="Times New Roman"/>
              <a:cs typeface="Times New Roman"/>
              <a:sym typeface="Times New Roman"/>
            </a:endParaRPr>
          </a:p>
        </p:txBody>
      </p:sp>
      <p:sp>
        <p:nvSpPr>
          <p:cNvPr id="489" name="Shape 489"/>
          <p:cNvSpPr txBox="1"/>
          <p:nvPr/>
        </p:nvSpPr>
        <p:spPr>
          <a:xfrm>
            <a:off x="5703725"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6.</a:t>
            </a:r>
            <a:endParaRPr b="1">
              <a:latin typeface="Times New Roman"/>
              <a:ea typeface="Times New Roman"/>
              <a:cs typeface="Times New Roman"/>
              <a:sym typeface="Times New Roman"/>
            </a:endParaRPr>
          </a:p>
        </p:txBody>
      </p:sp>
      <p:sp>
        <p:nvSpPr>
          <p:cNvPr id="490" name="Shape 490"/>
          <p:cNvSpPr txBox="1"/>
          <p:nvPr/>
        </p:nvSpPr>
        <p:spPr>
          <a:xfrm>
            <a:off x="38025" y="2359525"/>
            <a:ext cx="2699100" cy="50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Pre-planning </a:t>
            </a:r>
            <a:r>
              <a:rPr lang="en-US" sz="1500">
                <a:latin typeface="Times New Roman"/>
                <a:ea typeface="Times New Roman"/>
                <a:cs typeface="Times New Roman"/>
                <a:sym typeface="Times New Roman"/>
              </a:rPr>
              <a:t/>
            </a:r>
            <a:br>
              <a:rPr lang="en-US" sz="1500">
                <a:latin typeface="Times New Roman"/>
                <a:ea typeface="Times New Roman"/>
                <a:cs typeface="Times New Roman"/>
                <a:sym typeface="Times New Roman"/>
              </a:rPr>
            </a:br>
            <a:r>
              <a:rPr lang="en-US" sz="900"/>
              <a:t>(RFPs,documentation/mapping, scope of work)</a:t>
            </a:r>
            <a:endParaRPr sz="900"/>
          </a:p>
        </p:txBody>
      </p:sp>
      <p:sp>
        <p:nvSpPr>
          <p:cNvPr id="491" name="Shape 491"/>
          <p:cNvSpPr txBox="1"/>
          <p:nvPr/>
        </p:nvSpPr>
        <p:spPr>
          <a:xfrm>
            <a:off x="2800350" y="235755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Breaking Down Silos</a:t>
            </a:r>
            <a:endParaRPr sz="1500"/>
          </a:p>
        </p:txBody>
      </p:sp>
      <p:sp>
        <p:nvSpPr>
          <p:cNvPr id="492" name="Shape 492"/>
          <p:cNvSpPr txBox="1"/>
          <p:nvPr/>
        </p:nvSpPr>
        <p:spPr>
          <a:xfrm>
            <a:off x="5804600" y="237435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Leadership &amp; Teams</a:t>
            </a:r>
            <a:endParaRPr sz="1500"/>
          </a:p>
        </p:txBody>
      </p:sp>
      <p:sp>
        <p:nvSpPr>
          <p:cNvPr id="493" name="Shape 493"/>
          <p:cNvSpPr txBox="1"/>
          <p:nvPr/>
        </p:nvSpPr>
        <p:spPr>
          <a:xfrm>
            <a:off x="38025" y="459860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Timelines &amp; Finances</a:t>
            </a:r>
            <a:endParaRPr sz="1500"/>
          </a:p>
        </p:txBody>
      </p:sp>
      <p:sp>
        <p:nvSpPr>
          <p:cNvPr id="494" name="Shape 494"/>
          <p:cNvSpPr txBox="1"/>
          <p:nvPr/>
        </p:nvSpPr>
        <p:spPr>
          <a:xfrm>
            <a:off x="2800350" y="459860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Communication</a:t>
            </a:r>
            <a:endParaRPr sz="1500" b="1"/>
          </a:p>
          <a:p>
            <a:pPr marL="0" lvl="0" indent="0" rtl="0">
              <a:spcBef>
                <a:spcPts val="0"/>
              </a:spcBef>
              <a:spcAft>
                <a:spcPts val="0"/>
              </a:spcAft>
              <a:buNone/>
            </a:pPr>
            <a:r>
              <a:rPr lang="en-US" sz="1100"/>
              <a:t>Up, down &amp; across</a:t>
            </a:r>
            <a:endParaRPr sz="1100"/>
          </a:p>
          <a:p>
            <a:pPr marL="0" lvl="0" indent="0" rtl="0">
              <a:spcBef>
                <a:spcPts val="0"/>
              </a:spcBef>
              <a:spcAft>
                <a:spcPts val="0"/>
              </a:spcAft>
              <a:buNone/>
            </a:pPr>
            <a:endParaRPr sz="1500" b="1">
              <a:latin typeface="Times New Roman"/>
              <a:ea typeface="Times New Roman"/>
              <a:cs typeface="Times New Roman"/>
              <a:sym typeface="Times New Roman"/>
            </a:endParaRPr>
          </a:p>
        </p:txBody>
      </p:sp>
      <p:sp>
        <p:nvSpPr>
          <p:cNvPr id="495" name="Shape 495"/>
          <p:cNvSpPr txBox="1"/>
          <p:nvPr/>
        </p:nvSpPr>
        <p:spPr>
          <a:xfrm>
            <a:off x="5804600" y="4509000"/>
            <a:ext cx="3339300" cy="50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t>Planning for a Future that’s Different from the Past</a:t>
            </a:r>
            <a:endParaRPr/>
          </a:p>
        </p:txBody>
      </p:sp>
      <p:pic>
        <p:nvPicPr>
          <p:cNvPr id="496" name="Shape 496"/>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2965825" y="783011"/>
            <a:ext cx="2610076" cy="1608440"/>
          </a:xfrm>
          <a:prstGeom prst="rect">
            <a:avLst/>
          </a:prstGeom>
          <a:noFill/>
          <a:ln>
            <a:noFill/>
          </a:ln>
        </p:spPr>
      </p:pic>
      <p:pic>
        <p:nvPicPr>
          <p:cNvPr id="497" name="Shape 497"/>
          <p:cNvPicPr preferRelativeResize="0"/>
          <p:nvPr/>
        </p:nvPicPr>
        <p:blipFill>
          <a:blip r:embed="rId9">
            <a:alphaModFix/>
          </a:blip>
          <a:stretch>
            <a:fillRect/>
          </a:stretch>
        </p:blipFill>
        <p:spPr>
          <a:xfrm>
            <a:off x="-12725" y="0"/>
            <a:ext cx="9166800" cy="669650"/>
          </a:xfrm>
          <a:prstGeom prst="rect">
            <a:avLst/>
          </a:prstGeom>
          <a:noFill/>
          <a:ln>
            <a:noFill/>
          </a:ln>
        </p:spPr>
      </p:pic>
      <p:sp>
        <p:nvSpPr>
          <p:cNvPr id="498" name="Shape 498"/>
          <p:cNvSpPr txBox="1"/>
          <p:nvPr/>
        </p:nvSpPr>
        <p:spPr>
          <a:xfrm>
            <a:off x="0" y="51000"/>
            <a:ext cx="7627500" cy="292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a:solidFill>
                  <a:srgbClr val="2F3849"/>
                </a:solidFill>
              </a:rPr>
              <a:t>Setting Up Your Team for Success</a:t>
            </a:r>
            <a:endParaRPr sz="3000">
              <a:solidFill>
                <a:srgbClr val="2F3849"/>
              </a:solidFill>
            </a:endParaRPr>
          </a:p>
        </p:txBody>
      </p:sp>
      <p:sp>
        <p:nvSpPr>
          <p:cNvPr id="499" name="Shape 499"/>
          <p:cNvSpPr/>
          <p:nvPr/>
        </p:nvSpPr>
        <p:spPr>
          <a:xfrm>
            <a:off x="5715575" y="2864725"/>
            <a:ext cx="3428400" cy="22407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p:nvPr/>
        </p:nvSpPr>
        <p:spPr>
          <a:xfrm>
            <a:off x="144325" y="381375"/>
            <a:ext cx="2288400" cy="4071600"/>
          </a:xfrm>
          <a:prstGeom prst="rect">
            <a:avLst/>
          </a:prstGeom>
          <a:solidFill>
            <a:schemeClr val="dk2"/>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700" i="1">
                <a:solidFill>
                  <a:schemeClr val="lt1"/>
                </a:solidFill>
              </a:rPr>
              <a:t>“What are consumers accustomed to…what is their standard of experience? Are we meeting it? We’re behind the times with digital fundraising and digital customer service…we need to get within the last 3-5 years of what people expect.” </a:t>
            </a:r>
            <a:endParaRPr sz="1700" i="1">
              <a:solidFill>
                <a:schemeClr val="lt1"/>
              </a:solidFill>
            </a:endParaRPr>
          </a:p>
          <a:p>
            <a:pPr marL="0" lvl="0" indent="0" algn="r" rtl="0">
              <a:spcBef>
                <a:spcPts val="0"/>
              </a:spcBef>
              <a:spcAft>
                <a:spcPts val="0"/>
              </a:spcAft>
              <a:buNone/>
            </a:pPr>
            <a:r>
              <a:rPr lang="en-US" sz="1700">
                <a:solidFill>
                  <a:schemeClr val="lt1"/>
                </a:solidFill>
              </a:rPr>
              <a:t>KPBS</a:t>
            </a:r>
            <a:endParaRPr sz="1700">
              <a:solidFill>
                <a:schemeClr val="lt1"/>
              </a:solidFill>
            </a:endParaRPr>
          </a:p>
          <a:p>
            <a:pPr marL="0" lvl="0" indent="0" algn="r" rtl="0">
              <a:spcBef>
                <a:spcPts val="0"/>
              </a:spcBef>
              <a:spcAft>
                <a:spcPts val="0"/>
              </a:spcAft>
              <a:buNone/>
            </a:pPr>
            <a:endParaRPr sz="1200" b="1" i="1">
              <a:solidFill>
                <a:schemeClr val="lt1"/>
              </a:solidFill>
            </a:endParaRPr>
          </a:p>
        </p:txBody>
      </p:sp>
      <p:pic>
        <p:nvPicPr>
          <p:cNvPr id="505" name="Shape 505"/>
          <p:cNvPicPr preferRelativeResize="0"/>
          <p:nvPr/>
        </p:nvPicPr>
        <p:blipFill>
          <a:blip r:embed="rId3">
            <a:alphaModFix/>
          </a:blip>
          <a:stretch>
            <a:fillRect/>
          </a:stretch>
        </p:blipFill>
        <p:spPr>
          <a:xfrm>
            <a:off x="2801463" y="1592766"/>
            <a:ext cx="1828800" cy="228600"/>
          </a:xfrm>
          <a:prstGeom prst="rect">
            <a:avLst/>
          </a:prstGeom>
          <a:noFill/>
          <a:ln>
            <a:noFill/>
          </a:ln>
        </p:spPr>
      </p:pic>
      <p:sp>
        <p:nvSpPr>
          <p:cNvPr id="506" name="Shape 506"/>
          <p:cNvSpPr txBox="1">
            <a:spLocks noGrp="1"/>
          </p:cNvSpPr>
          <p:nvPr>
            <p:ph type="title"/>
          </p:nvPr>
        </p:nvSpPr>
        <p:spPr>
          <a:xfrm>
            <a:off x="3072000" y="560822"/>
            <a:ext cx="5459400" cy="4011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2F3849"/>
              </a:buClr>
              <a:buSzPts val="3600"/>
              <a:buFont typeface="Arial"/>
              <a:buNone/>
            </a:pPr>
            <a:r>
              <a:rPr lang="en-US" sz="1600">
                <a:solidFill>
                  <a:srgbClr val="2F3849"/>
                </a:solidFill>
              </a:rPr>
              <a:t>Planning for a Future that’s Different from the Past</a:t>
            </a:r>
            <a:endParaRPr sz="1600"/>
          </a:p>
        </p:txBody>
      </p:sp>
      <p:pic>
        <p:nvPicPr>
          <p:cNvPr id="507" name="Shape 507"/>
          <p:cNvPicPr preferRelativeResize="0"/>
          <p:nvPr/>
        </p:nvPicPr>
        <p:blipFill>
          <a:blip r:embed="rId4">
            <a:alphaModFix/>
          </a:blip>
          <a:stretch>
            <a:fillRect/>
          </a:stretch>
        </p:blipFill>
        <p:spPr>
          <a:xfrm>
            <a:off x="3017938" y="869141"/>
            <a:ext cx="1847850" cy="323850"/>
          </a:xfrm>
          <a:prstGeom prst="rect">
            <a:avLst/>
          </a:prstGeom>
          <a:noFill/>
          <a:ln>
            <a:noFill/>
          </a:ln>
        </p:spPr>
      </p:pic>
      <p:pic>
        <p:nvPicPr>
          <p:cNvPr id="508" name="Shape 50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792550" y="245725"/>
            <a:ext cx="1296625" cy="444150"/>
          </a:xfrm>
          <a:prstGeom prst="rect">
            <a:avLst/>
          </a:prstGeom>
          <a:noFill/>
          <a:ln>
            <a:noFill/>
          </a:ln>
        </p:spPr>
      </p:pic>
      <p:sp>
        <p:nvSpPr>
          <p:cNvPr id="509" name="Shape 509"/>
          <p:cNvSpPr txBox="1"/>
          <p:nvPr/>
        </p:nvSpPr>
        <p:spPr>
          <a:xfrm>
            <a:off x="3017950" y="1193000"/>
            <a:ext cx="5813100" cy="36456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US" sz="1800">
                <a:solidFill>
                  <a:srgbClr val="000000"/>
                </a:solidFill>
              </a:rPr>
              <a:t>Don’t think of database conversion as a discrete event.</a:t>
            </a:r>
            <a:endParaRPr>
              <a:solidFill>
                <a:srgbClr val="000000"/>
              </a:solidFill>
            </a:endParaRPr>
          </a:p>
          <a:p>
            <a:pPr marL="0" lvl="0" indent="0" rtl="0">
              <a:spcBef>
                <a:spcPts val="0"/>
              </a:spcBef>
              <a:spcAft>
                <a:spcPts val="0"/>
              </a:spcAft>
              <a:buNone/>
            </a:pPr>
            <a:endParaRPr sz="1800">
              <a:solidFill>
                <a:srgbClr val="000000"/>
              </a:solidFill>
            </a:endParaRPr>
          </a:p>
          <a:p>
            <a:pPr marL="457200" lvl="0" indent="-342900" rtl="0">
              <a:spcBef>
                <a:spcPts val="0"/>
              </a:spcBef>
              <a:spcAft>
                <a:spcPts val="0"/>
              </a:spcAft>
              <a:buClr>
                <a:srgbClr val="000000"/>
              </a:buClr>
              <a:buSzPts val="1800"/>
              <a:buChar char="●"/>
            </a:pPr>
            <a:r>
              <a:rPr lang="en-US" sz="1800">
                <a:solidFill>
                  <a:srgbClr val="000000"/>
                </a:solidFill>
              </a:rPr>
              <a:t>“Where do you want to be in future with system?”</a:t>
            </a:r>
            <a:endParaRPr sz="1800">
              <a:solidFill>
                <a:srgbClr val="000000"/>
              </a:solidFill>
            </a:endParaRPr>
          </a:p>
          <a:p>
            <a:pPr marL="0" lvl="0" indent="0" rtl="0">
              <a:spcBef>
                <a:spcPts val="0"/>
              </a:spcBef>
              <a:spcAft>
                <a:spcPts val="0"/>
              </a:spcAft>
              <a:buNone/>
            </a:pPr>
            <a:endParaRPr sz="1800">
              <a:solidFill>
                <a:srgbClr val="000000"/>
              </a:solidFill>
            </a:endParaRPr>
          </a:p>
          <a:p>
            <a:pPr marL="457200" lvl="0" indent="-342900" rtl="0">
              <a:spcBef>
                <a:spcPts val="0"/>
              </a:spcBef>
              <a:spcAft>
                <a:spcPts val="0"/>
              </a:spcAft>
              <a:buClr>
                <a:srgbClr val="000000"/>
              </a:buClr>
              <a:buSzPts val="1800"/>
              <a:buChar char="●"/>
            </a:pPr>
            <a:r>
              <a:rPr lang="en-US" sz="1800"/>
              <a:t>Stay away from just replicating</a:t>
            </a:r>
            <a:r>
              <a:rPr lang="en-US" sz="1800">
                <a:solidFill>
                  <a:srgbClr val="000000"/>
                </a:solidFill>
              </a:rPr>
              <a:t> what you currently do.</a:t>
            </a:r>
            <a:endParaRPr sz="1800">
              <a:solidFill>
                <a:srgbClr val="000000"/>
              </a:solidFill>
            </a:endParaRPr>
          </a:p>
          <a:p>
            <a:pPr marL="0" lvl="0" indent="0" rtl="0">
              <a:spcBef>
                <a:spcPts val="0"/>
              </a:spcBef>
              <a:spcAft>
                <a:spcPts val="0"/>
              </a:spcAft>
              <a:buNone/>
            </a:pPr>
            <a:endParaRPr sz="1800">
              <a:solidFill>
                <a:srgbClr val="000000"/>
              </a:solidFill>
            </a:endParaRPr>
          </a:p>
          <a:p>
            <a:pPr marL="457200" lvl="0" indent="-342900" rtl="0">
              <a:spcBef>
                <a:spcPts val="0"/>
              </a:spcBef>
              <a:spcAft>
                <a:spcPts val="0"/>
              </a:spcAft>
              <a:buClr>
                <a:srgbClr val="000000"/>
              </a:buClr>
              <a:buSzPts val="1800"/>
              <a:buChar char="●"/>
            </a:pPr>
            <a:r>
              <a:rPr lang="en-US" sz="1800">
                <a:solidFill>
                  <a:srgbClr val="000000"/>
                </a:solidFill>
              </a:rPr>
              <a:t>We started by trying to replicate what we did in Team Approach but we should have been planning for what we wanted to do in the future to serve our members.</a:t>
            </a:r>
            <a:endParaRPr sz="1800">
              <a:solidFill>
                <a:srgbClr val="000000"/>
              </a:solidFill>
            </a:endParaRPr>
          </a:p>
          <a:p>
            <a:pPr marL="0" lvl="0" indent="0" rtl="0">
              <a:lnSpc>
                <a:spcPct val="115000"/>
              </a:lnSpc>
              <a:spcBef>
                <a:spcPts val="0"/>
              </a:spcBef>
              <a:spcAft>
                <a:spcPts val="0"/>
              </a:spcAft>
              <a:buNone/>
            </a:pPr>
            <a:endParaRPr>
              <a:solidFill>
                <a:srgbClr val="000000"/>
              </a:solidFill>
              <a:latin typeface="Times New Roman"/>
              <a:ea typeface="Times New Roman"/>
              <a:cs typeface="Times New Roman"/>
              <a:sym typeface="Times New Roman"/>
            </a:endParaRPr>
          </a:p>
          <a:p>
            <a:pPr marL="0" lvl="0" indent="0" rtl="0">
              <a:lnSpc>
                <a:spcPct val="115000"/>
              </a:lnSpc>
              <a:spcBef>
                <a:spcPts val="1600"/>
              </a:spcBef>
              <a:spcAft>
                <a:spcPts val="0"/>
              </a:spcAft>
              <a:buNone/>
            </a:pPr>
            <a:endParaRPr sz="1100">
              <a:solidFill>
                <a:srgbClr val="000000"/>
              </a:solidFill>
            </a:endParaRPr>
          </a:p>
          <a:p>
            <a:pPr marL="0" lvl="0" indent="0" rtl="0">
              <a:lnSpc>
                <a:spcPct val="115000"/>
              </a:lnSpc>
              <a:spcBef>
                <a:spcPts val="1600"/>
              </a:spcBef>
              <a:spcAft>
                <a:spcPts val="1600"/>
              </a:spcAft>
              <a:buNone/>
            </a:pPr>
            <a:endParaRPr sz="1100">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Shape 514"/>
          <p:cNvPicPr preferRelativeResize="0"/>
          <p:nvPr/>
        </p:nvPicPr>
        <p:blipFill>
          <a:blip r:embed="rId3">
            <a:alphaModFix/>
          </a:blip>
          <a:stretch>
            <a:fillRect/>
          </a:stretch>
        </p:blipFill>
        <p:spPr>
          <a:xfrm>
            <a:off x="173050" y="1288531"/>
            <a:ext cx="1828800" cy="228600"/>
          </a:xfrm>
          <a:prstGeom prst="rect">
            <a:avLst/>
          </a:prstGeom>
          <a:noFill/>
          <a:ln>
            <a:noFill/>
          </a:ln>
        </p:spPr>
      </p:pic>
      <p:sp>
        <p:nvSpPr>
          <p:cNvPr id="515" name="Shape 515"/>
          <p:cNvSpPr txBox="1">
            <a:spLocks noGrp="1"/>
          </p:cNvSpPr>
          <p:nvPr>
            <p:ph type="title"/>
          </p:nvPr>
        </p:nvSpPr>
        <p:spPr>
          <a:xfrm>
            <a:off x="457200" y="450614"/>
            <a:ext cx="8229600" cy="702000"/>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SzPts val="1100"/>
              <a:buFont typeface="Arial"/>
              <a:buNone/>
            </a:pPr>
            <a:r>
              <a:rPr lang="en-US" sz="2400">
                <a:solidFill>
                  <a:srgbClr val="2F3849"/>
                </a:solidFill>
              </a:rPr>
              <a:t>Planning for a Future that’s Different from the Past</a:t>
            </a:r>
            <a:endParaRPr sz="2400">
              <a:solidFill>
                <a:srgbClr val="2F3849"/>
              </a:solidFill>
            </a:endParaRPr>
          </a:p>
          <a:p>
            <a:pPr marL="0" marR="0" lvl="0" indent="0" algn="l" rtl="0">
              <a:spcBef>
                <a:spcPts val="0"/>
              </a:spcBef>
              <a:spcAft>
                <a:spcPts val="0"/>
              </a:spcAft>
              <a:buClr>
                <a:srgbClr val="2F3849"/>
              </a:buClr>
              <a:buSzPts val="3600"/>
              <a:buFont typeface="Arial"/>
              <a:buNone/>
            </a:pPr>
            <a:endParaRPr/>
          </a:p>
        </p:txBody>
      </p:sp>
      <p:pic>
        <p:nvPicPr>
          <p:cNvPr id="516" name="Shape 516"/>
          <p:cNvPicPr preferRelativeResize="0"/>
          <p:nvPr/>
        </p:nvPicPr>
        <p:blipFill>
          <a:blip r:embed="rId4">
            <a:alphaModFix/>
          </a:blip>
          <a:stretch>
            <a:fillRect/>
          </a:stretch>
        </p:blipFill>
        <p:spPr>
          <a:xfrm>
            <a:off x="457200" y="896856"/>
            <a:ext cx="1847850" cy="323850"/>
          </a:xfrm>
          <a:prstGeom prst="rect">
            <a:avLst/>
          </a:prstGeom>
          <a:noFill/>
          <a:ln>
            <a:noFill/>
          </a:ln>
        </p:spPr>
      </p:pic>
      <p:pic>
        <p:nvPicPr>
          <p:cNvPr id="517" name="Shape 51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792550" y="245725"/>
            <a:ext cx="1296625" cy="444150"/>
          </a:xfrm>
          <a:prstGeom prst="rect">
            <a:avLst/>
          </a:prstGeom>
          <a:noFill/>
          <a:ln>
            <a:noFill/>
          </a:ln>
        </p:spPr>
      </p:pic>
      <p:sp>
        <p:nvSpPr>
          <p:cNvPr id="518" name="Shape 518"/>
          <p:cNvSpPr txBox="1"/>
          <p:nvPr/>
        </p:nvSpPr>
        <p:spPr>
          <a:xfrm>
            <a:off x="539750" y="1220700"/>
            <a:ext cx="8397000" cy="255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700">
                <a:solidFill>
                  <a:srgbClr val="000000"/>
                </a:solidFill>
              </a:rPr>
              <a:t>Things you should know when you start a conversion (why pre-planning matters!):</a:t>
            </a:r>
            <a:endParaRPr sz="1700">
              <a:solidFill>
                <a:srgbClr val="000000"/>
              </a:solidFill>
            </a:endParaRPr>
          </a:p>
          <a:p>
            <a:pPr marL="0" lvl="0" indent="0" rtl="0">
              <a:spcBef>
                <a:spcPts val="0"/>
              </a:spcBef>
              <a:spcAft>
                <a:spcPts val="0"/>
              </a:spcAft>
              <a:buNone/>
            </a:pPr>
            <a:endParaRPr sz="1800">
              <a:solidFill>
                <a:srgbClr val="000000"/>
              </a:solidFill>
            </a:endParaRPr>
          </a:p>
          <a:p>
            <a:pPr marL="457200" lvl="0" indent="-336550" rtl="0">
              <a:spcBef>
                <a:spcPts val="0"/>
              </a:spcBef>
              <a:spcAft>
                <a:spcPts val="0"/>
              </a:spcAft>
              <a:buClr>
                <a:srgbClr val="000000"/>
              </a:buClr>
              <a:buSzPts val="1700"/>
              <a:buChar char="●"/>
            </a:pPr>
            <a:r>
              <a:rPr lang="en-US" sz="1700">
                <a:solidFill>
                  <a:srgbClr val="000000"/>
                </a:solidFill>
              </a:rPr>
              <a:t>What you need</a:t>
            </a:r>
            <a:endParaRPr sz="1700">
              <a:solidFill>
                <a:srgbClr val="000000"/>
              </a:solidFill>
            </a:endParaRPr>
          </a:p>
          <a:p>
            <a:pPr marL="457200" lvl="0" indent="-336550" rtl="0">
              <a:spcBef>
                <a:spcPts val="0"/>
              </a:spcBef>
              <a:spcAft>
                <a:spcPts val="0"/>
              </a:spcAft>
              <a:buClr>
                <a:srgbClr val="000000"/>
              </a:buClr>
              <a:buSzPts val="1700"/>
              <a:buChar char="●"/>
            </a:pPr>
            <a:r>
              <a:rPr lang="en-US" sz="1700">
                <a:solidFill>
                  <a:srgbClr val="000000"/>
                </a:solidFill>
              </a:rPr>
              <a:t>What you don’t need</a:t>
            </a:r>
            <a:endParaRPr sz="1700">
              <a:solidFill>
                <a:srgbClr val="000000"/>
              </a:solidFill>
            </a:endParaRPr>
          </a:p>
          <a:p>
            <a:pPr marL="457200" lvl="0" indent="-336550" rtl="0">
              <a:spcBef>
                <a:spcPts val="0"/>
              </a:spcBef>
              <a:spcAft>
                <a:spcPts val="0"/>
              </a:spcAft>
              <a:buClr>
                <a:srgbClr val="000000"/>
              </a:buClr>
              <a:buSzPts val="1700"/>
              <a:buChar char="●"/>
            </a:pPr>
            <a:r>
              <a:rPr lang="en-US" sz="1700">
                <a:solidFill>
                  <a:srgbClr val="000000"/>
                </a:solidFill>
              </a:rPr>
              <a:t>What you need to recreate in new system  </a:t>
            </a:r>
            <a:r>
              <a:rPr lang="en-US" sz="1700">
                <a:solidFill>
                  <a:srgbClr val="000000"/>
                </a:solidFill>
                <a:highlight>
                  <a:srgbClr val="FFFF00"/>
                </a:highlight>
              </a:rPr>
              <a:t>	</a:t>
            </a:r>
            <a:endParaRPr sz="1700">
              <a:solidFill>
                <a:srgbClr val="000000"/>
              </a:solidFill>
            </a:endParaRPr>
          </a:p>
          <a:p>
            <a:pPr marL="0" lvl="0" indent="0" rtl="0">
              <a:spcBef>
                <a:spcPts val="0"/>
              </a:spcBef>
              <a:spcAft>
                <a:spcPts val="0"/>
              </a:spcAft>
              <a:buNone/>
            </a:pPr>
            <a:endParaRPr sz="1700">
              <a:solidFill>
                <a:srgbClr val="000000"/>
              </a:solidFill>
            </a:endParaRPr>
          </a:p>
          <a:p>
            <a:pPr marL="0" lvl="0" indent="0" rtl="0">
              <a:spcBef>
                <a:spcPts val="0"/>
              </a:spcBef>
              <a:spcAft>
                <a:spcPts val="0"/>
              </a:spcAft>
              <a:buNone/>
            </a:pPr>
            <a:r>
              <a:rPr lang="en-US" sz="1700">
                <a:solidFill>
                  <a:srgbClr val="000000"/>
                </a:solidFill>
              </a:rPr>
              <a:t>“Relook at business processes. Don’t duplicate what you did before. This is an opportunity to revolutionize the way we look at work and service members.”</a:t>
            </a:r>
            <a:endParaRPr sz="1700">
              <a:solidFill>
                <a:srgbClr val="000000"/>
              </a:solidFill>
            </a:endParaRPr>
          </a:p>
          <a:p>
            <a:pPr marL="0" lvl="0" indent="0" rtl="0">
              <a:lnSpc>
                <a:spcPct val="115000"/>
              </a:lnSpc>
              <a:spcBef>
                <a:spcPts val="0"/>
              </a:spcBef>
              <a:spcAft>
                <a:spcPts val="0"/>
              </a:spcAft>
              <a:buNone/>
            </a:pPr>
            <a:endParaRPr sz="1100">
              <a:solidFill>
                <a:srgbClr val="000000"/>
              </a:solidFill>
              <a:latin typeface="Times New Roman"/>
              <a:ea typeface="Times New Roman"/>
              <a:cs typeface="Times New Roman"/>
              <a:sym typeface="Times New Roman"/>
            </a:endParaRPr>
          </a:p>
          <a:p>
            <a:pPr marL="0" lvl="0" indent="0" rtl="0">
              <a:lnSpc>
                <a:spcPct val="115000"/>
              </a:lnSpc>
              <a:spcBef>
                <a:spcPts val="1600"/>
              </a:spcBef>
              <a:spcAft>
                <a:spcPts val="0"/>
              </a:spcAft>
              <a:buNone/>
            </a:pPr>
            <a:endParaRPr sz="1100">
              <a:solidFill>
                <a:srgbClr val="000000"/>
              </a:solidFill>
              <a:latin typeface="Times New Roman"/>
              <a:ea typeface="Times New Roman"/>
              <a:cs typeface="Times New Roman"/>
              <a:sym typeface="Times New Roman"/>
            </a:endParaRPr>
          </a:p>
          <a:p>
            <a:pPr marL="0" lvl="0" indent="0" rtl="0">
              <a:lnSpc>
                <a:spcPct val="115000"/>
              </a:lnSpc>
              <a:spcBef>
                <a:spcPts val="1600"/>
              </a:spcBef>
              <a:spcAft>
                <a:spcPts val="0"/>
              </a:spcAft>
              <a:buNone/>
            </a:pPr>
            <a:endParaRPr sz="1100">
              <a:solidFill>
                <a:srgbClr val="000000"/>
              </a:solidFill>
              <a:latin typeface="Times New Roman"/>
              <a:ea typeface="Times New Roman"/>
              <a:cs typeface="Times New Roman"/>
              <a:sym typeface="Times New Roman"/>
            </a:endParaRPr>
          </a:p>
          <a:p>
            <a:pPr marL="0" lvl="0" indent="0" rtl="0">
              <a:lnSpc>
                <a:spcPct val="115000"/>
              </a:lnSpc>
              <a:spcBef>
                <a:spcPts val="1600"/>
              </a:spcBef>
              <a:spcAft>
                <a:spcPts val="1600"/>
              </a:spcAft>
              <a:buNone/>
            </a:pPr>
            <a:endParaRPr sz="1800">
              <a:solidFill>
                <a:srgbClr val="595959"/>
              </a:solidFill>
            </a:endParaRPr>
          </a:p>
        </p:txBody>
      </p:sp>
      <p:sp>
        <p:nvSpPr>
          <p:cNvPr id="519" name="Shape 519"/>
          <p:cNvSpPr txBox="1"/>
          <p:nvPr/>
        </p:nvSpPr>
        <p:spPr>
          <a:xfrm>
            <a:off x="407700" y="3627500"/>
            <a:ext cx="8328600" cy="795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rtl="0">
              <a:lnSpc>
                <a:spcPct val="115000"/>
              </a:lnSpc>
              <a:spcBef>
                <a:spcPts val="0"/>
              </a:spcBef>
              <a:spcAft>
                <a:spcPts val="1600"/>
              </a:spcAft>
              <a:buClr>
                <a:srgbClr val="000000"/>
              </a:buClr>
              <a:buSzPts val="1100"/>
              <a:buFont typeface="Arial"/>
              <a:buNone/>
            </a:pPr>
            <a:r>
              <a:rPr lang="en-US" sz="1800" b="1">
                <a:solidFill>
                  <a:srgbClr val="000000"/>
                </a:solidFill>
              </a:rPr>
              <a:t>“Conversion was difficult but was worth it for agility and service to the members.”</a:t>
            </a:r>
            <a:endParaRPr sz="1800" b="1"/>
          </a:p>
        </p:txBody>
      </p:sp>
      <p:pic>
        <p:nvPicPr>
          <p:cNvPr id="520" name="Shape 520"/>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7604750" y="4004425"/>
            <a:ext cx="941424" cy="36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566789"/>
            <a:ext cx="8229600" cy="702000"/>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SzPts val="1100"/>
              <a:buFont typeface="Arial"/>
              <a:buNone/>
            </a:pPr>
            <a:r>
              <a:rPr lang="en-US">
                <a:solidFill>
                  <a:srgbClr val="2F3849"/>
                </a:solidFill>
              </a:rPr>
              <a:t>Why This Matters</a:t>
            </a:r>
            <a:endParaRPr>
              <a:solidFill>
                <a:srgbClr val="2F3849"/>
              </a:solidFill>
            </a:endParaRPr>
          </a:p>
          <a:p>
            <a:pPr marL="0" marR="0" lvl="0" indent="0" algn="l" rtl="0">
              <a:spcBef>
                <a:spcPts val="0"/>
              </a:spcBef>
              <a:spcAft>
                <a:spcPts val="0"/>
              </a:spcAft>
              <a:buClr>
                <a:srgbClr val="2F3849"/>
              </a:buClr>
              <a:buSzPts val="3600"/>
              <a:buFont typeface="Arial"/>
              <a:buNone/>
            </a:pPr>
            <a:endParaRPr/>
          </a:p>
        </p:txBody>
      </p:sp>
      <p:pic>
        <p:nvPicPr>
          <p:cNvPr id="132" name="Shape 13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24475" y="1638900"/>
            <a:ext cx="4791624" cy="2383825"/>
          </a:xfrm>
          <a:prstGeom prst="rect">
            <a:avLst/>
          </a:prstGeom>
          <a:noFill/>
          <a:ln>
            <a:noFill/>
          </a:ln>
        </p:spPr>
      </p:pic>
      <p:sp>
        <p:nvSpPr>
          <p:cNvPr id="133" name="Shape 133"/>
          <p:cNvSpPr txBox="1"/>
          <p:nvPr/>
        </p:nvSpPr>
        <p:spPr>
          <a:xfrm>
            <a:off x="5254600" y="1717663"/>
            <a:ext cx="3648900" cy="22263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Clr>
                <a:schemeClr val="dk1"/>
              </a:buClr>
              <a:buSzPts val="1400"/>
              <a:buChar char="●"/>
            </a:pPr>
            <a:r>
              <a:rPr lang="en-US">
                <a:solidFill>
                  <a:schemeClr val="dk1"/>
                </a:solidFill>
              </a:rPr>
              <a:t>With a well run CRM, you better understand your audience and membership</a:t>
            </a:r>
            <a:endParaRPr>
              <a:solidFill>
                <a:schemeClr val="dk1"/>
              </a:solidFill>
            </a:endParaRPr>
          </a:p>
          <a:p>
            <a:pPr marL="457200" lvl="0" indent="0" rtl="0">
              <a:spcBef>
                <a:spcPts val="0"/>
              </a:spcBef>
              <a:spcAft>
                <a:spcPts val="0"/>
              </a:spcAft>
              <a:buNone/>
            </a:pPr>
            <a:endParaRPr>
              <a:solidFill>
                <a:schemeClr val="dk1"/>
              </a:solidFill>
            </a:endParaRPr>
          </a:p>
          <a:p>
            <a:pPr marL="457200" lvl="0" indent="-317500" rtl="0">
              <a:spcBef>
                <a:spcPts val="0"/>
              </a:spcBef>
              <a:spcAft>
                <a:spcPts val="0"/>
              </a:spcAft>
              <a:buClr>
                <a:schemeClr val="dk1"/>
              </a:buClr>
              <a:buSzPts val="1400"/>
              <a:buChar char="●"/>
            </a:pPr>
            <a:r>
              <a:rPr lang="en-US">
                <a:solidFill>
                  <a:schemeClr val="dk1"/>
                </a:solidFill>
              </a:rPr>
              <a:t>Allows you to super serve your best customers</a:t>
            </a:r>
            <a:endParaRPr>
              <a:solidFill>
                <a:schemeClr val="dk1"/>
              </a:solidFill>
            </a:endParaRPr>
          </a:p>
          <a:p>
            <a:pPr marL="0" lvl="0" indent="0" rtl="0">
              <a:spcBef>
                <a:spcPts val="0"/>
              </a:spcBef>
              <a:spcAft>
                <a:spcPts val="0"/>
              </a:spcAft>
              <a:buNone/>
            </a:pPr>
            <a:endParaRPr>
              <a:solidFill>
                <a:schemeClr val="dk1"/>
              </a:solidFill>
            </a:endParaRPr>
          </a:p>
          <a:p>
            <a:pPr marL="457200" lvl="0" indent="-317500" rtl="0">
              <a:spcBef>
                <a:spcPts val="0"/>
              </a:spcBef>
              <a:spcAft>
                <a:spcPts val="0"/>
              </a:spcAft>
              <a:buClr>
                <a:schemeClr val="dk1"/>
              </a:buClr>
              <a:buSzPts val="1400"/>
              <a:buChar char="●"/>
            </a:pPr>
            <a:r>
              <a:rPr lang="en-US">
                <a:solidFill>
                  <a:schemeClr val="dk1"/>
                </a:solidFill>
              </a:rPr>
              <a:t>Ensures ongoing engagement, use of services and support for your station</a:t>
            </a:r>
            <a:endParaRPr>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Shape 52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82864" y="720387"/>
            <a:ext cx="1240672" cy="1733699"/>
          </a:xfrm>
          <a:prstGeom prst="rect">
            <a:avLst/>
          </a:prstGeom>
          <a:noFill/>
          <a:ln>
            <a:noFill/>
          </a:ln>
        </p:spPr>
      </p:pic>
      <p:pic>
        <p:nvPicPr>
          <p:cNvPr id="526" name="Shape 52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174051" y="669650"/>
            <a:ext cx="2763427" cy="1950224"/>
          </a:xfrm>
          <a:prstGeom prst="rect">
            <a:avLst/>
          </a:prstGeom>
          <a:noFill/>
          <a:ln>
            <a:noFill/>
          </a:ln>
        </p:spPr>
      </p:pic>
      <p:pic>
        <p:nvPicPr>
          <p:cNvPr id="527" name="Shape 52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07054" y="3102838"/>
            <a:ext cx="1992285" cy="1495751"/>
          </a:xfrm>
          <a:prstGeom prst="rect">
            <a:avLst/>
          </a:prstGeom>
          <a:noFill/>
          <a:ln>
            <a:noFill/>
          </a:ln>
        </p:spPr>
      </p:pic>
      <p:pic>
        <p:nvPicPr>
          <p:cNvPr id="528" name="Shape 52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642025" y="3061049"/>
            <a:ext cx="3011798" cy="1341217"/>
          </a:xfrm>
          <a:prstGeom prst="rect">
            <a:avLst/>
          </a:prstGeom>
          <a:noFill/>
          <a:ln>
            <a:noFill/>
          </a:ln>
        </p:spPr>
      </p:pic>
      <p:pic>
        <p:nvPicPr>
          <p:cNvPr id="529" name="Shape 529"/>
          <p:cNvPicPr preferRelativeResize="0"/>
          <p:nvPr/>
        </p:nvPicPr>
        <p:blipFill>
          <a:blip r:embed="rId7">
            <a:alphaModFix/>
          </a:blip>
          <a:stretch>
            <a:fillRect/>
          </a:stretch>
        </p:blipFill>
        <p:spPr>
          <a:xfrm>
            <a:off x="5804600" y="3034313"/>
            <a:ext cx="3339300" cy="1060241"/>
          </a:xfrm>
          <a:prstGeom prst="rect">
            <a:avLst/>
          </a:prstGeom>
          <a:noFill/>
          <a:ln>
            <a:noFill/>
          </a:ln>
        </p:spPr>
      </p:pic>
      <p:cxnSp>
        <p:nvCxnSpPr>
          <p:cNvPr id="530" name="Shape 530"/>
          <p:cNvCxnSpPr/>
          <p:nvPr/>
        </p:nvCxnSpPr>
        <p:spPr>
          <a:xfrm rot="10800000" flipH="1">
            <a:off x="-12725" y="2864675"/>
            <a:ext cx="9166800" cy="38100"/>
          </a:xfrm>
          <a:prstGeom prst="straightConnector1">
            <a:avLst/>
          </a:prstGeom>
          <a:noFill/>
          <a:ln w="76200" cap="flat" cmpd="sng">
            <a:solidFill>
              <a:srgbClr val="000000"/>
            </a:solidFill>
            <a:prstDash val="solid"/>
            <a:round/>
            <a:headEnd type="none" w="med" len="med"/>
            <a:tailEnd type="none" w="med" len="med"/>
          </a:ln>
        </p:spPr>
      </p:cxnSp>
      <p:cxnSp>
        <p:nvCxnSpPr>
          <p:cNvPr id="531" name="Shape 531"/>
          <p:cNvCxnSpPr/>
          <p:nvPr/>
        </p:nvCxnSpPr>
        <p:spPr>
          <a:xfrm>
            <a:off x="2731525" y="577225"/>
            <a:ext cx="5700" cy="4566300"/>
          </a:xfrm>
          <a:prstGeom prst="straightConnector1">
            <a:avLst/>
          </a:prstGeom>
          <a:noFill/>
          <a:ln w="76200" cap="flat" cmpd="sng">
            <a:solidFill>
              <a:srgbClr val="000000"/>
            </a:solidFill>
            <a:prstDash val="solid"/>
            <a:round/>
            <a:headEnd type="none" w="med" len="med"/>
            <a:tailEnd type="none" w="med" len="med"/>
          </a:ln>
        </p:spPr>
      </p:cxnSp>
      <p:cxnSp>
        <p:nvCxnSpPr>
          <p:cNvPr id="532" name="Shape 532"/>
          <p:cNvCxnSpPr/>
          <p:nvPr/>
        </p:nvCxnSpPr>
        <p:spPr>
          <a:xfrm>
            <a:off x="5665500" y="509250"/>
            <a:ext cx="38400" cy="4647000"/>
          </a:xfrm>
          <a:prstGeom prst="straightConnector1">
            <a:avLst/>
          </a:prstGeom>
          <a:noFill/>
          <a:ln w="76200" cap="flat" cmpd="sng">
            <a:solidFill>
              <a:srgbClr val="000000"/>
            </a:solidFill>
            <a:prstDash val="solid"/>
            <a:round/>
            <a:headEnd type="none" w="med" len="med"/>
            <a:tailEnd type="none" w="med" len="med"/>
          </a:ln>
        </p:spPr>
      </p:cxnSp>
      <p:sp>
        <p:nvSpPr>
          <p:cNvPr id="533" name="Shape 533"/>
          <p:cNvSpPr txBox="1"/>
          <p:nvPr/>
        </p:nvSpPr>
        <p:spPr>
          <a:xfrm>
            <a:off x="0"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1.</a:t>
            </a:r>
            <a:endParaRPr b="1">
              <a:latin typeface="Times New Roman"/>
              <a:ea typeface="Times New Roman"/>
              <a:cs typeface="Times New Roman"/>
              <a:sym typeface="Times New Roman"/>
            </a:endParaRPr>
          </a:p>
        </p:txBody>
      </p:sp>
      <p:sp>
        <p:nvSpPr>
          <p:cNvPr id="534" name="Shape 534"/>
          <p:cNvSpPr txBox="1"/>
          <p:nvPr/>
        </p:nvSpPr>
        <p:spPr>
          <a:xfrm>
            <a:off x="2724513"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2.</a:t>
            </a:r>
            <a:endParaRPr b="1">
              <a:latin typeface="Times New Roman"/>
              <a:ea typeface="Times New Roman"/>
              <a:cs typeface="Times New Roman"/>
              <a:sym typeface="Times New Roman"/>
            </a:endParaRPr>
          </a:p>
        </p:txBody>
      </p:sp>
      <p:sp>
        <p:nvSpPr>
          <p:cNvPr id="535" name="Shape 535"/>
          <p:cNvSpPr txBox="1"/>
          <p:nvPr/>
        </p:nvSpPr>
        <p:spPr>
          <a:xfrm>
            <a:off x="5703725"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3.</a:t>
            </a:r>
            <a:endParaRPr b="1">
              <a:latin typeface="Times New Roman"/>
              <a:ea typeface="Times New Roman"/>
              <a:cs typeface="Times New Roman"/>
              <a:sym typeface="Times New Roman"/>
            </a:endParaRPr>
          </a:p>
        </p:txBody>
      </p:sp>
      <p:sp>
        <p:nvSpPr>
          <p:cNvPr id="536" name="Shape 536"/>
          <p:cNvSpPr txBox="1"/>
          <p:nvPr/>
        </p:nvSpPr>
        <p:spPr>
          <a:xfrm>
            <a:off x="0"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4.</a:t>
            </a:r>
            <a:endParaRPr b="1">
              <a:latin typeface="Times New Roman"/>
              <a:ea typeface="Times New Roman"/>
              <a:cs typeface="Times New Roman"/>
              <a:sym typeface="Times New Roman"/>
            </a:endParaRPr>
          </a:p>
        </p:txBody>
      </p:sp>
      <p:sp>
        <p:nvSpPr>
          <p:cNvPr id="537" name="Shape 537"/>
          <p:cNvSpPr txBox="1"/>
          <p:nvPr/>
        </p:nvSpPr>
        <p:spPr>
          <a:xfrm>
            <a:off x="2724525"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5.</a:t>
            </a:r>
            <a:endParaRPr b="1">
              <a:latin typeface="Times New Roman"/>
              <a:ea typeface="Times New Roman"/>
              <a:cs typeface="Times New Roman"/>
              <a:sym typeface="Times New Roman"/>
            </a:endParaRPr>
          </a:p>
        </p:txBody>
      </p:sp>
      <p:sp>
        <p:nvSpPr>
          <p:cNvPr id="538" name="Shape 538"/>
          <p:cNvSpPr txBox="1"/>
          <p:nvPr/>
        </p:nvSpPr>
        <p:spPr>
          <a:xfrm>
            <a:off x="5703725"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6.</a:t>
            </a:r>
            <a:endParaRPr b="1">
              <a:latin typeface="Times New Roman"/>
              <a:ea typeface="Times New Roman"/>
              <a:cs typeface="Times New Roman"/>
              <a:sym typeface="Times New Roman"/>
            </a:endParaRPr>
          </a:p>
        </p:txBody>
      </p:sp>
      <p:sp>
        <p:nvSpPr>
          <p:cNvPr id="539" name="Shape 539"/>
          <p:cNvSpPr txBox="1"/>
          <p:nvPr/>
        </p:nvSpPr>
        <p:spPr>
          <a:xfrm>
            <a:off x="38025" y="2359525"/>
            <a:ext cx="2699100" cy="50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Pre-planning </a:t>
            </a:r>
            <a:r>
              <a:rPr lang="en-US" sz="1500">
                <a:latin typeface="Times New Roman"/>
                <a:ea typeface="Times New Roman"/>
                <a:cs typeface="Times New Roman"/>
                <a:sym typeface="Times New Roman"/>
              </a:rPr>
              <a:t/>
            </a:r>
            <a:br>
              <a:rPr lang="en-US" sz="1500">
                <a:latin typeface="Times New Roman"/>
                <a:ea typeface="Times New Roman"/>
                <a:cs typeface="Times New Roman"/>
                <a:sym typeface="Times New Roman"/>
              </a:rPr>
            </a:br>
            <a:r>
              <a:rPr lang="en-US" sz="900"/>
              <a:t>(RFPs,documentation/mapping, scope of work)</a:t>
            </a:r>
            <a:endParaRPr sz="900"/>
          </a:p>
        </p:txBody>
      </p:sp>
      <p:sp>
        <p:nvSpPr>
          <p:cNvPr id="540" name="Shape 540"/>
          <p:cNvSpPr txBox="1"/>
          <p:nvPr/>
        </p:nvSpPr>
        <p:spPr>
          <a:xfrm>
            <a:off x="2800350" y="235755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Breaking Down Silos</a:t>
            </a:r>
            <a:endParaRPr sz="1500"/>
          </a:p>
        </p:txBody>
      </p:sp>
      <p:sp>
        <p:nvSpPr>
          <p:cNvPr id="541" name="Shape 541"/>
          <p:cNvSpPr txBox="1"/>
          <p:nvPr/>
        </p:nvSpPr>
        <p:spPr>
          <a:xfrm>
            <a:off x="5804600" y="237435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Leadership &amp; Teams</a:t>
            </a:r>
            <a:endParaRPr sz="1500"/>
          </a:p>
        </p:txBody>
      </p:sp>
      <p:sp>
        <p:nvSpPr>
          <p:cNvPr id="542" name="Shape 542"/>
          <p:cNvSpPr txBox="1"/>
          <p:nvPr/>
        </p:nvSpPr>
        <p:spPr>
          <a:xfrm>
            <a:off x="38025" y="459860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Timelines &amp; Finances</a:t>
            </a:r>
            <a:endParaRPr sz="1500"/>
          </a:p>
        </p:txBody>
      </p:sp>
      <p:sp>
        <p:nvSpPr>
          <p:cNvPr id="543" name="Shape 543"/>
          <p:cNvSpPr txBox="1"/>
          <p:nvPr/>
        </p:nvSpPr>
        <p:spPr>
          <a:xfrm>
            <a:off x="2800350" y="459860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Communication</a:t>
            </a:r>
            <a:endParaRPr sz="1500" b="1"/>
          </a:p>
          <a:p>
            <a:pPr marL="0" lvl="0" indent="0" rtl="0">
              <a:spcBef>
                <a:spcPts val="0"/>
              </a:spcBef>
              <a:spcAft>
                <a:spcPts val="0"/>
              </a:spcAft>
              <a:buNone/>
            </a:pPr>
            <a:r>
              <a:rPr lang="en-US" sz="1100"/>
              <a:t>Up, down &amp; across</a:t>
            </a:r>
            <a:endParaRPr sz="1100"/>
          </a:p>
          <a:p>
            <a:pPr marL="0" lvl="0" indent="0" rtl="0">
              <a:spcBef>
                <a:spcPts val="0"/>
              </a:spcBef>
              <a:spcAft>
                <a:spcPts val="0"/>
              </a:spcAft>
              <a:buNone/>
            </a:pPr>
            <a:endParaRPr sz="1500" b="1">
              <a:latin typeface="Times New Roman"/>
              <a:ea typeface="Times New Roman"/>
              <a:cs typeface="Times New Roman"/>
              <a:sym typeface="Times New Roman"/>
            </a:endParaRPr>
          </a:p>
        </p:txBody>
      </p:sp>
      <p:sp>
        <p:nvSpPr>
          <p:cNvPr id="544" name="Shape 544"/>
          <p:cNvSpPr txBox="1"/>
          <p:nvPr/>
        </p:nvSpPr>
        <p:spPr>
          <a:xfrm>
            <a:off x="5804600" y="4509000"/>
            <a:ext cx="3339300" cy="50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t>Planning for a Future that’s Different from the Past</a:t>
            </a:r>
            <a:endParaRPr/>
          </a:p>
        </p:txBody>
      </p:sp>
      <p:pic>
        <p:nvPicPr>
          <p:cNvPr id="545" name="Shape 545"/>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2965825" y="783011"/>
            <a:ext cx="2610076" cy="1608440"/>
          </a:xfrm>
          <a:prstGeom prst="rect">
            <a:avLst/>
          </a:prstGeom>
          <a:noFill/>
          <a:ln>
            <a:noFill/>
          </a:ln>
        </p:spPr>
      </p:pic>
      <p:pic>
        <p:nvPicPr>
          <p:cNvPr id="546" name="Shape 546"/>
          <p:cNvPicPr preferRelativeResize="0"/>
          <p:nvPr/>
        </p:nvPicPr>
        <p:blipFill>
          <a:blip r:embed="rId9">
            <a:alphaModFix/>
          </a:blip>
          <a:stretch>
            <a:fillRect/>
          </a:stretch>
        </p:blipFill>
        <p:spPr>
          <a:xfrm>
            <a:off x="-12725" y="0"/>
            <a:ext cx="9166800" cy="669650"/>
          </a:xfrm>
          <a:prstGeom prst="rect">
            <a:avLst/>
          </a:prstGeom>
          <a:noFill/>
          <a:ln>
            <a:noFill/>
          </a:ln>
        </p:spPr>
      </p:pic>
      <p:sp>
        <p:nvSpPr>
          <p:cNvPr id="547" name="Shape 547"/>
          <p:cNvSpPr txBox="1"/>
          <p:nvPr/>
        </p:nvSpPr>
        <p:spPr>
          <a:xfrm>
            <a:off x="0" y="51000"/>
            <a:ext cx="7627500" cy="292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a:solidFill>
                  <a:srgbClr val="2F3849"/>
                </a:solidFill>
              </a:rPr>
              <a:t>Setting Up Your Team for Success</a:t>
            </a:r>
            <a:endParaRPr sz="3000">
              <a:solidFill>
                <a:srgbClr val="2F384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457200" y="604991"/>
            <a:ext cx="8229600" cy="57772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Speaker</a:t>
            </a:r>
            <a:r>
              <a:rPr lang="en-US"/>
              <a:t>s</a:t>
            </a:r>
            <a:endParaRPr/>
          </a:p>
        </p:txBody>
      </p:sp>
      <p:sp>
        <p:nvSpPr>
          <p:cNvPr id="553" name="Shape 553"/>
          <p:cNvSpPr txBox="1"/>
          <p:nvPr/>
        </p:nvSpPr>
        <p:spPr>
          <a:xfrm>
            <a:off x="563100" y="1783775"/>
            <a:ext cx="4008900" cy="238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dk1"/>
                </a:solidFill>
              </a:rPr>
              <a:t>Deanna Mackey, PTMMG</a:t>
            </a:r>
            <a:endParaRPr/>
          </a:p>
          <a:p>
            <a:pPr marL="0" marR="0" lvl="0" indent="0" algn="l" rtl="0">
              <a:spcBef>
                <a:spcPts val="0"/>
              </a:spcBef>
              <a:spcAft>
                <a:spcPts val="0"/>
              </a:spcAft>
              <a:buNone/>
            </a:pPr>
            <a:r>
              <a:rPr lang="en-US">
                <a:solidFill>
                  <a:schemeClr val="dk1"/>
                </a:solidFill>
              </a:rPr>
              <a:t>President/Executive Director </a:t>
            </a:r>
            <a:endParaRPr/>
          </a:p>
          <a:p>
            <a:pPr marL="0" marR="0" lvl="0" indent="0" algn="l" rtl="0">
              <a:spcBef>
                <a:spcPts val="0"/>
              </a:spcBef>
              <a:spcAft>
                <a:spcPts val="0"/>
              </a:spcAft>
              <a:buNone/>
            </a:pPr>
            <a:endParaRPr>
              <a:solidFill>
                <a:schemeClr val="dk1"/>
              </a:solidFill>
            </a:endParaRPr>
          </a:p>
          <a:p>
            <a:pPr marL="0" marR="0" lvl="0" indent="0" algn="l" rtl="0">
              <a:spcBef>
                <a:spcPts val="0"/>
              </a:spcBef>
              <a:spcAft>
                <a:spcPts val="0"/>
              </a:spcAft>
              <a:buNone/>
            </a:pPr>
            <a:endParaRPr>
              <a:solidFill>
                <a:schemeClr val="dk1"/>
              </a:solidFill>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a:p>
            <a:pPr marL="0" marR="0" lvl="0" indent="0" algn="l" rtl="0">
              <a:spcBef>
                <a:spcPts val="0"/>
              </a:spcBef>
              <a:spcAft>
                <a:spcPts val="0"/>
              </a:spcAft>
              <a:buNone/>
            </a:pPr>
            <a:r>
              <a:rPr lang="en-US">
                <a:solidFill>
                  <a:schemeClr val="dk1"/>
                </a:solidFill>
              </a:rPr>
              <a:t>Brandon Hemel, WETA</a:t>
            </a:r>
            <a:endParaRPr/>
          </a:p>
          <a:p>
            <a:pPr marL="0" marR="0" lvl="0" indent="0" algn="l" rtl="0">
              <a:spcBef>
                <a:spcPts val="0"/>
              </a:spcBef>
              <a:spcAft>
                <a:spcPts val="0"/>
              </a:spcAft>
              <a:buNone/>
            </a:pPr>
            <a:r>
              <a:rPr lang="en-US">
                <a:solidFill>
                  <a:schemeClr val="dk1"/>
                </a:solidFill>
              </a:rPr>
              <a:t>Senior Director, Data Strategy &amp; Management</a:t>
            </a:r>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54" name="Shape 554"/>
          <p:cNvSpPr txBox="1"/>
          <p:nvPr/>
        </p:nvSpPr>
        <p:spPr>
          <a:xfrm>
            <a:off x="4937575" y="1783775"/>
            <a:ext cx="3634800" cy="238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dk1"/>
                </a:solidFill>
              </a:rPr>
              <a:t>Dan Stencel, RMPBS</a:t>
            </a:r>
            <a:endParaRPr/>
          </a:p>
          <a:p>
            <a:pPr marL="0" marR="0" lvl="0" indent="0" algn="l" rtl="0">
              <a:spcBef>
                <a:spcPts val="0"/>
              </a:spcBef>
              <a:spcAft>
                <a:spcPts val="0"/>
              </a:spcAft>
              <a:buNone/>
            </a:pPr>
            <a:r>
              <a:rPr lang="en-US">
                <a:solidFill>
                  <a:schemeClr val="dk1"/>
                </a:solidFill>
              </a:rPr>
              <a:t>VP of Membership</a:t>
            </a:r>
            <a:endParaRPr/>
          </a:p>
          <a:p>
            <a:pPr marL="0" marR="0" lvl="0" indent="0" algn="l" rtl="0">
              <a:spcBef>
                <a:spcPts val="0"/>
              </a:spcBef>
              <a:spcAft>
                <a:spcPts val="0"/>
              </a:spcAft>
              <a:buNone/>
            </a:pPr>
            <a:endParaRPr>
              <a:solidFill>
                <a:schemeClr val="dk1"/>
              </a:solidFill>
            </a:endParaRPr>
          </a:p>
          <a:p>
            <a:pPr marL="0" marR="0" lvl="0" indent="0" algn="l" rtl="0">
              <a:spcBef>
                <a:spcPts val="0"/>
              </a:spcBef>
              <a:spcAft>
                <a:spcPts val="0"/>
              </a:spcAft>
              <a:buNone/>
            </a:pPr>
            <a:endParaRPr>
              <a:solidFill>
                <a:schemeClr val="dk1"/>
              </a:solidFill>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a:p>
            <a:pPr marL="0" marR="0" lvl="0" indent="0" algn="l" rtl="0">
              <a:spcBef>
                <a:spcPts val="0"/>
              </a:spcBef>
              <a:spcAft>
                <a:spcPts val="0"/>
              </a:spcAft>
              <a:buNone/>
            </a:pPr>
            <a:r>
              <a:rPr lang="en-US">
                <a:solidFill>
                  <a:schemeClr val="dk1"/>
                </a:solidFill>
              </a:rPr>
              <a:t>Rachel Snow, OPB</a:t>
            </a:r>
            <a:endParaRPr/>
          </a:p>
          <a:p>
            <a:pPr marL="0" marR="0" lvl="0" indent="0" algn="l" rtl="0">
              <a:spcBef>
                <a:spcPts val="0"/>
              </a:spcBef>
              <a:spcAft>
                <a:spcPts val="0"/>
              </a:spcAft>
              <a:buNone/>
            </a:pPr>
            <a:r>
              <a:rPr lang="en-US">
                <a:solidFill>
                  <a:schemeClr val="dk1"/>
                </a:solidFill>
              </a:rPr>
              <a:t>Associate Director of Membership</a:t>
            </a:r>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p:nvPr/>
        </p:nvSpPr>
        <p:spPr>
          <a:xfrm>
            <a:off x="75" y="1613625"/>
            <a:ext cx="9144000" cy="1336200"/>
          </a:xfrm>
          <a:prstGeom prst="rect">
            <a:avLst/>
          </a:prstGeom>
          <a:solidFill>
            <a:schemeClr val="dk2"/>
          </a:solid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7200" b="1">
                <a:solidFill>
                  <a:srgbClr val="FFFFFF"/>
                </a:solidFill>
              </a:rPr>
              <a:t>Q &amp; A</a:t>
            </a:r>
            <a:endParaRPr sz="7200" b="1">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566789"/>
            <a:ext cx="8229600" cy="702000"/>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SzPts val="1100"/>
              <a:buFont typeface="Arial"/>
              <a:buNone/>
            </a:pPr>
            <a:r>
              <a:rPr lang="en-US">
                <a:solidFill>
                  <a:srgbClr val="2F3849"/>
                </a:solidFill>
              </a:rPr>
              <a:t>Station Interviews</a:t>
            </a:r>
            <a:endParaRPr>
              <a:solidFill>
                <a:srgbClr val="2F3849"/>
              </a:solidFill>
            </a:endParaRPr>
          </a:p>
          <a:p>
            <a:pPr marL="0" marR="0" lvl="0" indent="0" algn="l" rtl="0">
              <a:spcBef>
                <a:spcPts val="0"/>
              </a:spcBef>
              <a:spcAft>
                <a:spcPts val="0"/>
              </a:spcAft>
              <a:buClr>
                <a:srgbClr val="2F3849"/>
              </a:buClr>
              <a:buSzPts val="3600"/>
              <a:buFont typeface="Arial"/>
              <a:buNone/>
            </a:pPr>
            <a:endParaRPr/>
          </a:p>
        </p:txBody>
      </p:sp>
      <p:pic>
        <p:nvPicPr>
          <p:cNvPr id="139" name="Shape 13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95247" y="1497047"/>
            <a:ext cx="1776584" cy="702000"/>
          </a:xfrm>
          <a:prstGeom prst="rect">
            <a:avLst/>
          </a:prstGeom>
          <a:noFill/>
          <a:ln>
            <a:noFill/>
          </a:ln>
        </p:spPr>
      </p:pic>
      <p:pic>
        <p:nvPicPr>
          <p:cNvPr id="140" name="Shape 14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442860" y="2427300"/>
            <a:ext cx="2081350" cy="747450"/>
          </a:xfrm>
          <a:prstGeom prst="rect">
            <a:avLst/>
          </a:prstGeom>
          <a:noFill/>
          <a:ln>
            <a:noFill/>
          </a:ln>
        </p:spPr>
      </p:pic>
      <p:pic>
        <p:nvPicPr>
          <p:cNvPr id="141" name="Shape 14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111438" y="3227952"/>
            <a:ext cx="2744175" cy="1029725"/>
          </a:xfrm>
          <a:prstGeom prst="rect">
            <a:avLst/>
          </a:prstGeom>
          <a:noFill/>
          <a:ln>
            <a:noFill/>
          </a:ln>
        </p:spPr>
      </p:pic>
      <p:pic>
        <p:nvPicPr>
          <p:cNvPr id="142" name="Shape 142"/>
          <p:cNvPicPr preferRelativeResize="0"/>
          <p:nvPr/>
        </p:nvPicPr>
        <p:blipFill>
          <a:blip r:embed="rId6">
            <a:alphaModFix/>
          </a:blip>
          <a:stretch>
            <a:fillRect/>
          </a:stretch>
        </p:blipFill>
        <p:spPr>
          <a:xfrm>
            <a:off x="4618848" y="1377760"/>
            <a:ext cx="3114365" cy="747450"/>
          </a:xfrm>
          <a:prstGeom prst="rect">
            <a:avLst/>
          </a:prstGeom>
          <a:noFill/>
          <a:ln>
            <a:noFill/>
          </a:ln>
        </p:spPr>
      </p:pic>
      <p:pic>
        <p:nvPicPr>
          <p:cNvPr id="143" name="Shape 143"/>
          <p:cNvPicPr preferRelativeResize="0"/>
          <p:nvPr/>
        </p:nvPicPr>
        <p:blipFill>
          <a:blip r:embed="rId7">
            <a:alphaModFix/>
          </a:blip>
          <a:stretch>
            <a:fillRect/>
          </a:stretch>
        </p:blipFill>
        <p:spPr>
          <a:xfrm>
            <a:off x="4777623" y="2234162"/>
            <a:ext cx="2796825" cy="927475"/>
          </a:xfrm>
          <a:prstGeom prst="rect">
            <a:avLst/>
          </a:prstGeom>
          <a:noFill/>
          <a:ln>
            <a:noFill/>
          </a:ln>
        </p:spPr>
      </p:pic>
      <p:pic>
        <p:nvPicPr>
          <p:cNvPr id="144" name="Shape 144"/>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5007887" y="3303925"/>
            <a:ext cx="2336292" cy="1029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82864" y="720387"/>
            <a:ext cx="1240672" cy="1733699"/>
          </a:xfrm>
          <a:prstGeom prst="rect">
            <a:avLst/>
          </a:prstGeom>
          <a:noFill/>
          <a:ln>
            <a:noFill/>
          </a:ln>
        </p:spPr>
      </p:pic>
      <p:pic>
        <p:nvPicPr>
          <p:cNvPr id="150" name="Shape 15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174051" y="669650"/>
            <a:ext cx="2763427" cy="1950224"/>
          </a:xfrm>
          <a:prstGeom prst="rect">
            <a:avLst/>
          </a:prstGeom>
          <a:noFill/>
          <a:ln>
            <a:noFill/>
          </a:ln>
        </p:spPr>
      </p:pic>
      <p:pic>
        <p:nvPicPr>
          <p:cNvPr id="151" name="Shape 15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07054" y="3102838"/>
            <a:ext cx="1992285" cy="1495751"/>
          </a:xfrm>
          <a:prstGeom prst="rect">
            <a:avLst/>
          </a:prstGeom>
          <a:noFill/>
          <a:ln>
            <a:noFill/>
          </a:ln>
        </p:spPr>
      </p:pic>
      <p:pic>
        <p:nvPicPr>
          <p:cNvPr id="152" name="Shape 15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642025" y="3061049"/>
            <a:ext cx="3011798" cy="1341217"/>
          </a:xfrm>
          <a:prstGeom prst="rect">
            <a:avLst/>
          </a:prstGeom>
          <a:noFill/>
          <a:ln>
            <a:noFill/>
          </a:ln>
        </p:spPr>
      </p:pic>
      <p:pic>
        <p:nvPicPr>
          <p:cNvPr id="153" name="Shape 153"/>
          <p:cNvPicPr preferRelativeResize="0"/>
          <p:nvPr/>
        </p:nvPicPr>
        <p:blipFill>
          <a:blip r:embed="rId7">
            <a:alphaModFix/>
          </a:blip>
          <a:stretch>
            <a:fillRect/>
          </a:stretch>
        </p:blipFill>
        <p:spPr>
          <a:xfrm>
            <a:off x="5804600" y="3034313"/>
            <a:ext cx="3339300" cy="1060241"/>
          </a:xfrm>
          <a:prstGeom prst="rect">
            <a:avLst/>
          </a:prstGeom>
          <a:noFill/>
          <a:ln>
            <a:noFill/>
          </a:ln>
        </p:spPr>
      </p:pic>
      <p:cxnSp>
        <p:nvCxnSpPr>
          <p:cNvPr id="154" name="Shape 154"/>
          <p:cNvCxnSpPr/>
          <p:nvPr/>
        </p:nvCxnSpPr>
        <p:spPr>
          <a:xfrm rot="10800000" flipH="1">
            <a:off x="-12725" y="2864675"/>
            <a:ext cx="9166800" cy="38100"/>
          </a:xfrm>
          <a:prstGeom prst="straightConnector1">
            <a:avLst/>
          </a:prstGeom>
          <a:noFill/>
          <a:ln w="76200" cap="flat" cmpd="sng">
            <a:solidFill>
              <a:srgbClr val="000000"/>
            </a:solidFill>
            <a:prstDash val="solid"/>
            <a:round/>
            <a:headEnd type="none" w="med" len="med"/>
            <a:tailEnd type="none" w="med" len="med"/>
          </a:ln>
        </p:spPr>
      </p:cxnSp>
      <p:cxnSp>
        <p:nvCxnSpPr>
          <p:cNvPr id="155" name="Shape 155"/>
          <p:cNvCxnSpPr/>
          <p:nvPr/>
        </p:nvCxnSpPr>
        <p:spPr>
          <a:xfrm>
            <a:off x="2731525" y="577225"/>
            <a:ext cx="5700" cy="4566300"/>
          </a:xfrm>
          <a:prstGeom prst="straightConnector1">
            <a:avLst/>
          </a:prstGeom>
          <a:noFill/>
          <a:ln w="76200" cap="flat" cmpd="sng">
            <a:solidFill>
              <a:srgbClr val="000000"/>
            </a:solidFill>
            <a:prstDash val="solid"/>
            <a:round/>
            <a:headEnd type="none" w="med" len="med"/>
            <a:tailEnd type="none" w="med" len="med"/>
          </a:ln>
        </p:spPr>
      </p:cxnSp>
      <p:cxnSp>
        <p:nvCxnSpPr>
          <p:cNvPr id="156" name="Shape 156"/>
          <p:cNvCxnSpPr/>
          <p:nvPr/>
        </p:nvCxnSpPr>
        <p:spPr>
          <a:xfrm>
            <a:off x="5665500" y="509250"/>
            <a:ext cx="38400" cy="4647000"/>
          </a:xfrm>
          <a:prstGeom prst="straightConnector1">
            <a:avLst/>
          </a:prstGeom>
          <a:noFill/>
          <a:ln w="76200" cap="flat" cmpd="sng">
            <a:solidFill>
              <a:srgbClr val="000000"/>
            </a:solidFill>
            <a:prstDash val="solid"/>
            <a:round/>
            <a:headEnd type="none" w="med" len="med"/>
            <a:tailEnd type="none" w="med" len="med"/>
          </a:ln>
        </p:spPr>
      </p:cxnSp>
      <p:sp>
        <p:nvSpPr>
          <p:cNvPr id="157" name="Shape 157"/>
          <p:cNvSpPr txBox="1"/>
          <p:nvPr/>
        </p:nvSpPr>
        <p:spPr>
          <a:xfrm>
            <a:off x="0"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1.</a:t>
            </a:r>
            <a:endParaRPr b="1">
              <a:latin typeface="Times New Roman"/>
              <a:ea typeface="Times New Roman"/>
              <a:cs typeface="Times New Roman"/>
              <a:sym typeface="Times New Roman"/>
            </a:endParaRPr>
          </a:p>
        </p:txBody>
      </p:sp>
      <p:sp>
        <p:nvSpPr>
          <p:cNvPr id="158" name="Shape 158"/>
          <p:cNvSpPr txBox="1"/>
          <p:nvPr/>
        </p:nvSpPr>
        <p:spPr>
          <a:xfrm>
            <a:off x="2724513"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2.</a:t>
            </a:r>
            <a:endParaRPr b="1">
              <a:latin typeface="Times New Roman"/>
              <a:ea typeface="Times New Roman"/>
              <a:cs typeface="Times New Roman"/>
              <a:sym typeface="Times New Roman"/>
            </a:endParaRPr>
          </a:p>
        </p:txBody>
      </p:sp>
      <p:sp>
        <p:nvSpPr>
          <p:cNvPr id="159" name="Shape 159"/>
          <p:cNvSpPr txBox="1"/>
          <p:nvPr/>
        </p:nvSpPr>
        <p:spPr>
          <a:xfrm>
            <a:off x="5703725"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3.</a:t>
            </a:r>
            <a:endParaRPr b="1">
              <a:latin typeface="Times New Roman"/>
              <a:ea typeface="Times New Roman"/>
              <a:cs typeface="Times New Roman"/>
              <a:sym typeface="Times New Roman"/>
            </a:endParaRPr>
          </a:p>
        </p:txBody>
      </p:sp>
      <p:sp>
        <p:nvSpPr>
          <p:cNvPr id="160" name="Shape 160"/>
          <p:cNvSpPr txBox="1"/>
          <p:nvPr/>
        </p:nvSpPr>
        <p:spPr>
          <a:xfrm>
            <a:off x="0"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4.</a:t>
            </a:r>
            <a:endParaRPr b="1">
              <a:latin typeface="Times New Roman"/>
              <a:ea typeface="Times New Roman"/>
              <a:cs typeface="Times New Roman"/>
              <a:sym typeface="Times New Roman"/>
            </a:endParaRPr>
          </a:p>
        </p:txBody>
      </p:sp>
      <p:sp>
        <p:nvSpPr>
          <p:cNvPr id="161" name="Shape 161"/>
          <p:cNvSpPr txBox="1"/>
          <p:nvPr/>
        </p:nvSpPr>
        <p:spPr>
          <a:xfrm>
            <a:off x="2724525"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5.</a:t>
            </a:r>
            <a:endParaRPr b="1">
              <a:latin typeface="Times New Roman"/>
              <a:ea typeface="Times New Roman"/>
              <a:cs typeface="Times New Roman"/>
              <a:sym typeface="Times New Roman"/>
            </a:endParaRPr>
          </a:p>
        </p:txBody>
      </p:sp>
      <p:sp>
        <p:nvSpPr>
          <p:cNvPr id="162" name="Shape 162"/>
          <p:cNvSpPr txBox="1"/>
          <p:nvPr/>
        </p:nvSpPr>
        <p:spPr>
          <a:xfrm>
            <a:off x="5703725"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6.</a:t>
            </a:r>
            <a:endParaRPr b="1">
              <a:latin typeface="Times New Roman"/>
              <a:ea typeface="Times New Roman"/>
              <a:cs typeface="Times New Roman"/>
              <a:sym typeface="Times New Roman"/>
            </a:endParaRPr>
          </a:p>
        </p:txBody>
      </p:sp>
      <p:sp>
        <p:nvSpPr>
          <p:cNvPr id="163" name="Shape 163"/>
          <p:cNvSpPr txBox="1"/>
          <p:nvPr/>
        </p:nvSpPr>
        <p:spPr>
          <a:xfrm>
            <a:off x="38025" y="2359525"/>
            <a:ext cx="2699100" cy="50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Pre-planning </a:t>
            </a:r>
            <a:r>
              <a:rPr lang="en-US" sz="1500">
                <a:latin typeface="Times New Roman"/>
                <a:ea typeface="Times New Roman"/>
                <a:cs typeface="Times New Roman"/>
                <a:sym typeface="Times New Roman"/>
              </a:rPr>
              <a:t/>
            </a:r>
            <a:br>
              <a:rPr lang="en-US" sz="1500">
                <a:latin typeface="Times New Roman"/>
                <a:ea typeface="Times New Roman"/>
                <a:cs typeface="Times New Roman"/>
                <a:sym typeface="Times New Roman"/>
              </a:rPr>
            </a:br>
            <a:r>
              <a:rPr lang="en-US" sz="900"/>
              <a:t>(RFPs,documentation/mapping, scope of work)</a:t>
            </a:r>
            <a:endParaRPr sz="900"/>
          </a:p>
        </p:txBody>
      </p:sp>
      <p:sp>
        <p:nvSpPr>
          <p:cNvPr id="164" name="Shape 164"/>
          <p:cNvSpPr txBox="1"/>
          <p:nvPr/>
        </p:nvSpPr>
        <p:spPr>
          <a:xfrm>
            <a:off x="2800350" y="235755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Breaking Down Silos</a:t>
            </a:r>
            <a:endParaRPr sz="1500"/>
          </a:p>
        </p:txBody>
      </p:sp>
      <p:sp>
        <p:nvSpPr>
          <p:cNvPr id="165" name="Shape 165"/>
          <p:cNvSpPr txBox="1"/>
          <p:nvPr/>
        </p:nvSpPr>
        <p:spPr>
          <a:xfrm>
            <a:off x="5804600" y="237435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Leadership &amp; Teams</a:t>
            </a:r>
            <a:endParaRPr sz="1500"/>
          </a:p>
        </p:txBody>
      </p:sp>
      <p:sp>
        <p:nvSpPr>
          <p:cNvPr id="166" name="Shape 166"/>
          <p:cNvSpPr txBox="1"/>
          <p:nvPr/>
        </p:nvSpPr>
        <p:spPr>
          <a:xfrm>
            <a:off x="38025" y="459860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Timelines &amp; Finances</a:t>
            </a:r>
            <a:endParaRPr sz="1500"/>
          </a:p>
        </p:txBody>
      </p:sp>
      <p:sp>
        <p:nvSpPr>
          <p:cNvPr id="167" name="Shape 167"/>
          <p:cNvSpPr txBox="1"/>
          <p:nvPr/>
        </p:nvSpPr>
        <p:spPr>
          <a:xfrm>
            <a:off x="2800350" y="459860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Communication</a:t>
            </a:r>
            <a:endParaRPr sz="1500" b="1"/>
          </a:p>
          <a:p>
            <a:pPr marL="0" lvl="0" indent="0" rtl="0">
              <a:spcBef>
                <a:spcPts val="0"/>
              </a:spcBef>
              <a:spcAft>
                <a:spcPts val="0"/>
              </a:spcAft>
              <a:buNone/>
            </a:pPr>
            <a:r>
              <a:rPr lang="en-US" sz="1100"/>
              <a:t>Up, down &amp; across</a:t>
            </a:r>
            <a:endParaRPr sz="1100"/>
          </a:p>
          <a:p>
            <a:pPr marL="0" lvl="0" indent="0" rtl="0">
              <a:spcBef>
                <a:spcPts val="0"/>
              </a:spcBef>
              <a:spcAft>
                <a:spcPts val="0"/>
              </a:spcAft>
              <a:buNone/>
            </a:pPr>
            <a:endParaRPr sz="1500" b="1">
              <a:latin typeface="Times New Roman"/>
              <a:ea typeface="Times New Roman"/>
              <a:cs typeface="Times New Roman"/>
              <a:sym typeface="Times New Roman"/>
            </a:endParaRPr>
          </a:p>
        </p:txBody>
      </p:sp>
      <p:sp>
        <p:nvSpPr>
          <p:cNvPr id="168" name="Shape 168"/>
          <p:cNvSpPr txBox="1"/>
          <p:nvPr/>
        </p:nvSpPr>
        <p:spPr>
          <a:xfrm>
            <a:off x="5804600" y="4509000"/>
            <a:ext cx="3339300" cy="50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t>Planning for a Future that’s Different from the Past</a:t>
            </a:r>
            <a:endParaRPr/>
          </a:p>
        </p:txBody>
      </p:sp>
      <p:pic>
        <p:nvPicPr>
          <p:cNvPr id="169" name="Shape 169"/>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2965825" y="783011"/>
            <a:ext cx="2610076" cy="1608440"/>
          </a:xfrm>
          <a:prstGeom prst="rect">
            <a:avLst/>
          </a:prstGeom>
          <a:noFill/>
          <a:ln>
            <a:noFill/>
          </a:ln>
        </p:spPr>
      </p:pic>
      <p:pic>
        <p:nvPicPr>
          <p:cNvPr id="170" name="Shape 170"/>
          <p:cNvPicPr preferRelativeResize="0"/>
          <p:nvPr/>
        </p:nvPicPr>
        <p:blipFill>
          <a:blip r:embed="rId9">
            <a:alphaModFix/>
          </a:blip>
          <a:stretch>
            <a:fillRect/>
          </a:stretch>
        </p:blipFill>
        <p:spPr>
          <a:xfrm>
            <a:off x="-12725" y="0"/>
            <a:ext cx="9166800" cy="669650"/>
          </a:xfrm>
          <a:prstGeom prst="rect">
            <a:avLst/>
          </a:prstGeom>
          <a:noFill/>
          <a:ln>
            <a:noFill/>
          </a:ln>
        </p:spPr>
      </p:pic>
      <p:sp>
        <p:nvSpPr>
          <p:cNvPr id="171" name="Shape 171"/>
          <p:cNvSpPr txBox="1"/>
          <p:nvPr/>
        </p:nvSpPr>
        <p:spPr>
          <a:xfrm>
            <a:off x="0" y="51000"/>
            <a:ext cx="7627500" cy="292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000">
                <a:solidFill>
                  <a:srgbClr val="2F3849"/>
                </a:solidFill>
              </a:rPr>
              <a:t>Setting Up Your Team for Success</a:t>
            </a:r>
            <a:endParaRPr sz="3000">
              <a:solidFill>
                <a:srgbClr val="2F384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566789"/>
            <a:ext cx="8229600" cy="702000"/>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SzPts val="1100"/>
              <a:buFont typeface="Arial"/>
              <a:buNone/>
            </a:pPr>
            <a:r>
              <a:rPr lang="en-US">
                <a:solidFill>
                  <a:srgbClr val="2F3849"/>
                </a:solidFill>
              </a:rPr>
              <a:t>A Model for Success</a:t>
            </a:r>
            <a:endParaRPr>
              <a:solidFill>
                <a:srgbClr val="2F3849"/>
              </a:solidFill>
            </a:endParaRPr>
          </a:p>
          <a:p>
            <a:pPr marL="0" marR="0" lvl="0" indent="0" algn="l" rtl="0">
              <a:spcBef>
                <a:spcPts val="0"/>
              </a:spcBef>
              <a:spcAft>
                <a:spcPts val="0"/>
              </a:spcAft>
              <a:buClr>
                <a:srgbClr val="2F3849"/>
              </a:buClr>
              <a:buSzPts val="3600"/>
              <a:buFont typeface="Arial"/>
              <a:buNone/>
            </a:pPr>
            <a:endParaRPr/>
          </a:p>
        </p:txBody>
      </p:sp>
      <p:sp>
        <p:nvSpPr>
          <p:cNvPr id="177" name="Shape 177"/>
          <p:cNvSpPr txBox="1"/>
          <p:nvPr/>
        </p:nvSpPr>
        <p:spPr>
          <a:xfrm>
            <a:off x="457200" y="1494600"/>
            <a:ext cx="6030000" cy="432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000"/>
              <a:t>The </a:t>
            </a:r>
            <a:r>
              <a:rPr lang="en-US" sz="2000" b="1"/>
              <a:t>TOPS </a:t>
            </a:r>
            <a:r>
              <a:rPr lang="en-US" sz="2000"/>
              <a:t>Method:</a:t>
            </a:r>
            <a:endParaRPr sz="2000"/>
          </a:p>
        </p:txBody>
      </p:sp>
      <p:sp>
        <p:nvSpPr>
          <p:cNvPr id="178" name="Shape 178"/>
          <p:cNvSpPr txBox="1"/>
          <p:nvPr/>
        </p:nvSpPr>
        <p:spPr>
          <a:xfrm>
            <a:off x="457200" y="1999675"/>
            <a:ext cx="5613900" cy="2425200"/>
          </a:xfrm>
          <a:prstGeom prst="rect">
            <a:avLst/>
          </a:prstGeom>
          <a:noFill/>
          <a:ln>
            <a:noFill/>
          </a:ln>
        </p:spPr>
        <p:txBody>
          <a:bodyPr spcFirstLastPara="1" wrap="square" lIns="91425" tIns="91425" rIns="91425" bIns="91425" anchor="t" anchorCtr="0">
            <a:noAutofit/>
          </a:bodyPr>
          <a:lstStyle/>
          <a:p>
            <a:pPr marL="457200" lvl="0" indent="-330200" rtl="0">
              <a:spcBef>
                <a:spcPts val="0"/>
              </a:spcBef>
              <a:spcAft>
                <a:spcPts val="0"/>
              </a:spcAft>
              <a:buClr>
                <a:srgbClr val="000000"/>
              </a:buClr>
              <a:buSzPts val="1600"/>
              <a:buFont typeface="Times New Roman"/>
              <a:buChar char="●"/>
            </a:pPr>
            <a:r>
              <a:rPr lang="en-US" sz="1600" b="1"/>
              <a:t>T</a:t>
            </a:r>
            <a:r>
              <a:rPr lang="en-US" sz="1600"/>
              <a:t>eam </a:t>
            </a:r>
            <a:r>
              <a:rPr lang="en-US" sz="1600" b="1"/>
              <a:t>O</a:t>
            </a:r>
            <a:r>
              <a:rPr lang="en-US" sz="1600"/>
              <a:t>riented </a:t>
            </a:r>
            <a:r>
              <a:rPr lang="en-US" sz="1600" b="1"/>
              <a:t>P</a:t>
            </a:r>
            <a:r>
              <a:rPr lang="en-US" sz="1600"/>
              <a:t>roblem </a:t>
            </a:r>
            <a:r>
              <a:rPr lang="en-US" sz="1600" b="1"/>
              <a:t>S</a:t>
            </a:r>
            <a:r>
              <a:rPr lang="en-US" sz="1600"/>
              <a:t>olving</a:t>
            </a:r>
            <a:endParaRPr sz="1600"/>
          </a:p>
          <a:p>
            <a:pPr marL="0" lvl="0" indent="0" rtl="0">
              <a:spcBef>
                <a:spcPts val="0"/>
              </a:spcBef>
              <a:spcAft>
                <a:spcPts val="0"/>
              </a:spcAft>
              <a:buNone/>
            </a:pPr>
            <a:endParaRPr sz="1600"/>
          </a:p>
          <a:p>
            <a:pPr marL="457200" lvl="0" indent="-330200" rtl="0">
              <a:spcBef>
                <a:spcPts val="0"/>
              </a:spcBef>
              <a:spcAft>
                <a:spcPts val="0"/>
              </a:spcAft>
              <a:buClr>
                <a:srgbClr val="000000"/>
              </a:buClr>
              <a:buSzPts val="1600"/>
              <a:buChar char="●"/>
            </a:pPr>
            <a:r>
              <a:rPr lang="en-US" sz="1600"/>
              <a:t>Based on the Six Sigma approach to problem solving. </a:t>
            </a:r>
            <a:endParaRPr sz="1600"/>
          </a:p>
          <a:p>
            <a:pPr marL="0" lvl="0" indent="0" rtl="0">
              <a:spcBef>
                <a:spcPts val="0"/>
              </a:spcBef>
              <a:spcAft>
                <a:spcPts val="0"/>
              </a:spcAft>
              <a:buNone/>
            </a:pPr>
            <a:endParaRPr sz="1600"/>
          </a:p>
          <a:p>
            <a:pPr marL="457200" lvl="0" indent="-330200" rtl="0">
              <a:spcBef>
                <a:spcPts val="0"/>
              </a:spcBef>
              <a:spcAft>
                <a:spcPts val="0"/>
              </a:spcAft>
              <a:buClr>
                <a:srgbClr val="000000"/>
              </a:buClr>
              <a:buSzPts val="1600"/>
              <a:buChar char="●"/>
            </a:pPr>
            <a:r>
              <a:rPr lang="en-US" sz="1600"/>
              <a:t>A methodology and toolset, originally used by Motorola and GE, for improving manufacturing processes.</a:t>
            </a:r>
            <a:endParaRPr sz="1600"/>
          </a:p>
          <a:p>
            <a:pPr marL="0" lvl="0" indent="0" rtl="0">
              <a:spcBef>
                <a:spcPts val="0"/>
              </a:spcBef>
              <a:spcAft>
                <a:spcPts val="0"/>
              </a:spcAft>
              <a:buNone/>
            </a:pPr>
            <a:endParaRPr sz="1600"/>
          </a:p>
          <a:p>
            <a:pPr marL="457200" lvl="0" indent="-330200" rtl="0">
              <a:spcBef>
                <a:spcPts val="0"/>
              </a:spcBef>
              <a:spcAft>
                <a:spcPts val="0"/>
              </a:spcAft>
              <a:buClr>
                <a:srgbClr val="000000"/>
              </a:buClr>
              <a:buSzPts val="1600"/>
              <a:buChar char="●"/>
            </a:pPr>
            <a:r>
              <a:rPr lang="en-US" sz="1600"/>
              <a:t>It enables team members to analyze processes and achieve breakthrough improvement.</a:t>
            </a:r>
            <a:endParaRPr sz="1600"/>
          </a:p>
        </p:txBody>
      </p:sp>
      <p:pic>
        <p:nvPicPr>
          <p:cNvPr id="179" name="Shape 17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925075" y="416200"/>
            <a:ext cx="3017726" cy="2478425"/>
          </a:xfrm>
          <a:prstGeom prst="rect">
            <a:avLst/>
          </a:prstGeom>
          <a:noFill/>
          <a:ln>
            <a:noFill/>
          </a:ln>
        </p:spPr>
      </p:pic>
      <p:pic>
        <p:nvPicPr>
          <p:cNvPr id="180" name="Shape 18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399798" y="2894625"/>
            <a:ext cx="2068305" cy="2068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566789"/>
            <a:ext cx="8229600" cy="702000"/>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SzPts val="1100"/>
              <a:buFont typeface="Arial"/>
              <a:buNone/>
            </a:pPr>
            <a:r>
              <a:rPr lang="en-US">
                <a:solidFill>
                  <a:srgbClr val="2F3849"/>
                </a:solidFill>
              </a:rPr>
              <a:t>Team-Oriented Problem Solving (TOPS)</a:t>
            </a:r>
            <a:endParaRPr>
              <a:solidFill>
                <a:srgbClr val="2F3849"/>
              </a:solidFill>
            </a:endParaRPr>
          </a:p>
          <a:p>
            <a:pPr marL="0" marR="0" lvl="0" indent="0" algn="l" rtl="0">
              <a:spcBef>
                <a:spcPts val="0"/>
              </a:spcBef>
              <a:spcAft>
                <a:spcPts val="0"/>
              </a:spcAft>
              <a:buClr>
                <a:srgbClr val="2F3849"/>
              </a:buClr>
              <a:buSzPts val="3600"/>
              <a:buFont typeface="Arial"/>
              <a:buNone/>
            </a:pPr>
            <a:endParaRPr/>
          </a:p>
        </p:txBody>
      </p:sp>
      <p:sp>
        <p:nvSpPr>
          <p:cNvPr id="186" name="Shape 186"/>
          <p:cNvSpPr txBox="1"/>
          <p:nvPr/>
        </p:nvSpPr>
        <p:spPr>
          <a:xfrm>
            <a:off x="457200" y="1494600"/>
            <a:ext cx="6030000" cy="432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000"/>
              <a:t>Team Members:</a:t>
            </a:r>
            <a:endParaRPr sz="2000"/>
          </a:p>
        </p:txBody>
      </p:sp>
      <p:sp>
        <p:nvSpPr>
          <p:cNvPr id="187" name="Shape 187"/>
          <p:cNvSpPr txBox="1"/>
          <p:nvPr/>
        </p:nvSpPr>
        <p:spPr>
          <a:xfrm>
            <a:off x="457200" y="1979050"/>
            <a:ext cx="8067300" cy="2340000"/>
          </a:xfrm>
          <a:prstGeom prst="rect">
            <a:avLst/>
          </a:prstGeom>
          <a:noFill/>
          <a:ln>
            <a:noFill/>
          </a:ln>
        </p:spPr>
        <p:txBody>
          <a:bodyPr spcFirstLastPara="1" wrap="square" lIns="91425" tIns="91425" rIns="91425" bIns="91425" anchor="t" anchorCtr="0">
            <a:noAutofit/>
          </a:bodyPr>
          <a:lstStyle/>
          <a:p>
            <a:pPr marL="457200" lvl="0" indent="-330200" rtl="0">
              <a:spcBef>
                <a:spcPts val="0"/>
              </a:spcBef>
              <a:spcAft>
                <a:spcPts val="0"/>
              </a:spcAft>
              <a:buSzPts val="1600"/>
              <a:buFont typeface="Times New Roman"/>
              <a:buChar char="●"/>
            </a:pPr>
            <a:r>
              <a:rPr lang="en-US" sz="1600" b="1"/>
              <a:t>Champion </a:t>
            </a:r>
            <a:r>
              <a:rPr lang="en-US" sz="1600"/>
              <a:t>-- Executive Sponsor</a:t>
            </a:r>
            <a:endParaRPr sz="1600"/>
          </a:p>
          <a:p>
            <a:pPr marL="0" lvl="0" indent="0" rtl="0">
              <a:spcBef>
                <a:spcPts val="0"/>
              </a:spcBef>
              <a:spcAft>
                <a:spcPts val="0"/>
              </a:spcAft>
              <a:buNone/>
            </a:pPr>
            <a:endParaRPr sz="1600"/>
          </a:p>
          <a:p>
            <a:pPr marL="457200" lvl="0" indent="-330200" rtl="0">
              <a:spcBef>
                <a:spcPts val="0"/>
              </a:spcBef>
              <a:spcAft>
                <a:spcPts val="0"/>
              </a:spcAft>
              <a:buClr>
                <a:srgbClr val="000000"/>
              </a:buClr>
              <a:buSzPts val="1600"/>
              <a:buFont typeface="Times New Roman"/>
              <a:buChar char="●"/>
            </a:pPr>
            <a:r>
              <a:rPr lang="en-US" sz="1600" b="1">
                <a:solidFill>
                  <a:srgbClr val="000000"/>
                </a:solidFill>
              </a:rPr>
              <a:t>Team Leader</a:t>
            </a:r>
            <a:r>
              <a:rPr lang="en-US" sz="1600">
                <a:solidFill>
                  <a:srgbClr val="000000"/>
                </a:solidFill>
              </a:rPr>
              <a:t> -- Key Stakeholder</a:t>
            </a:r>
            <a:endParaRPr sz="1600">
              <a:solidFill>
                <a:srgbClr val="000000"/>
              </a:solidFill>
            </a:endParaRPr>
          </a:p>
          <a:p>
            <a:pPr marL="0" lvl="0" indent="0" rtl="0">
              <a:spcBef>
                <a:spcPts val="0"/>
              </a:spcBef>
              <a:spcAft>
                <a:spcPts val="0"/>
              </a:spcAft>
              <a:buNone/>
            </a:pPr>
            <a:endParaRPr sz="1600">
              <a:solidFill>
                <a:srgbClr val="000000"/>
              </a:solidFill>
            </a:endParaRPr>
          </a:p>
          <a:p>
            <a:pPr marL="457200" lvl="0" indent="-330200" rtl="0">
              <a:spcBef>
                <a:spcPts val="0"/>
              </a:spcBef>
              <a:spcAft>
                <a:spcPts val="0"/>
              </a:spcAft>
              <a:buSzPts val="1600"/>
              <a:buFont typeface="Times New Roman"/>
              <a:buChar char="●"/>
            </a:pPr>
            <a:r>
              <a:rPr lang="en-US" sz="1600" b="1"/>
              <a:t>Cross-functional  Experts</a:t>
            </a:r>
            <a:r>
              <a:rPr lang="en-US" sz="1600"/>
              <a:t> -- Include Diverse Departments</a:t>
            </a:r>
            <a:endParaRPr sz="1600"/>
          </a:p>
          <a:p>
            <a:pPr marL="0" lvl="0" indent="0" rtl="0">
              <a:spcBef>
                <a:spcPts val="0"/>
              </a:spcBef>
              <a:spcAft>
                <a:spcPts val="0"/>
              </a:spcAft>
              <a:buNone/>
            </a:pPr>
            <a:r>
              <a:rPr lang="en-US" sz="1600"/>
              <a:t> </a:t>
            </a:r>
            <a:endParaRPr sz="1600"/>
          </a:p>
          <a:p>
            <a:pPr marL="457200" lvl="0" indent="-330200" rtl="0">
              <a:spcBef>
                <a:spcPts val="0"/>
              </a:spcBef>
              <a:spcAft>
                <a:spcPts val="0"/>
              </a:spcAft>
              <a:buClr>
                <a:srgbClr val="000000"/>
              </a:buClr>
              <a:buSzPts val="1600"/>
              <a:buFont typeface="Times New Roman"/>
              <a:buChar char="●"/>
            </a:pPr>
            <a:r>
              <a:rPr lang="en-US" sz="1600" b="1">
                <a:solidFill>
                  <a:srgbClr val="000000"/>
                </a:solidFill>
              </a:rPr>
              <a:t>Consultant</a:t>
            </a:r>
            <a:r>
              <a:rPr lang="en-US" sz="1600">
                <a:solidFill>
                  <a:srgbClr val="000000"/>
                </a:solidFill>
              </a:rPr>
              <a:t> -- Unbiased discussion leader </a:t>
            </a:r>
            <a:endParaRPr sz="1600">
              <a:solidFill>
                <a:srgbClr val="000000"/>
              </a:solidFill>
            </a:endParaRPr>
          </a:p>
          <a:p>
            <a:pPr marL="0" lvl="0" indent="0" rtl="0">
              <a:spcBef>
                <a:spcPts val="0"/>
              </a:spcBef>
              <a:spcAft>
                <a:spcPts val="0"/>
              </a:spcAft>
              <a:buNone/>
            </a:pPr>
            <a:endParaRPr sz="1600">
              <a:solidFill>
                <a:srgbClr val="000000"/>
              </a:solidFill>
            </a:endParaRPr>
          </a:p>
          <a:p>
            <a:pPr marL="457200" lvl="0" indent="-330200" rtl="0">
              <a:spcBef>
                <a:spcPts val="0"/>
              </a:spcBef>
              <a:spcAft>
                <a:spcPts val="0"/>
              </a:spcAft>
              <a:buClr>
                <a:srgbClr val="000000"/>
              </a:buClr>
              <a:buSzPts val="1600"/>
              <a:buFont typeface="Times New Roman"/>
              <a:buChar char="●"/>
            </a:pPr>
            <a:r>
              <a:rPr lang="en-US" sz="1600" b="1">
                <a:solidFill>
                  <a:srgbClr val="000000"/>
                </a:solidFill>
              </a:rPr>
              <a:t>Recorder </a:t>
            </a:r>
            <a:r>
              <a:rPr lang="en-US" sz="1600">
                <a:solidFill>
                  <a:srgbClr val="000000"/>
                </a:solidFill>
              </a:rPr>
              <a:t>-- Note taker</a:t>
            </a:r>
            <a:endParaRPr sz="1600">
              <a:solidFill>
                <a:srgbClr val="000000"/>
              </a:solidFill>
            </a:endParaRPr>
          </a:p>
          <a:p>
            <a:pPr marL="0" lvl="0" indent="0" rtl="0">
              <a:spcBef>
                <a:spcPts val="0"/>
              </a:spcBef>
              <a:spcAft>
                <a:spcPts val="0"/>
              </a:spcAft>
              <a:buNone/>
            </a:pPr>
            <a:endParaRPr>
              <a:solidFill>
                <a:srgbClr val="000000"/>
              </a:solidFill>
              <a:latin typeface="Times New Roman"/>
              <a:ea typeface="Times New Roman"/>
              <a:cs typeface="Times New Roman"/>
              <a:sym typeface="Times New Roman"/>
            </a:endParaRPr>
          </a:p>
          <a:p>
            <a:pPr marL="0" lvl="0" indent="0" rtl="0">
              <a:spcBef>
                <a:spcPts val="0"/>
              </a:spcBef>
              <a:spcAft>
                <a:spcPts val="0"/>
              </a:spcAft>
              <a:buNone/>
            </a:pPr>
            <a:endParaRPr>
              <a:solidFill>
                <a:srgbClr val="FF0000"/>
              </a:solidFill>
              <a:latin typeface="Times New Roman"/>
              <a:ea typeface="Times New Roman"/>
              <a:cs typeface="Times New Roman"/>
              <a:sym typeface="Times New Roman"/>
            </a:endParaRPr>
          </a:p>
          <a:p>
            <a:pPr marL="0" lvl="0" indent="0" rtl="0">
              <a:spcBef>
                <a:spcPts val="0"/>
              </a:spcBef>
              <a:spcAft>
                <a:spcPts val="0"/>
              </a:spcAft>
              <a:buClr>
                <a:srgbClr val="000000"/>
              </a:buClr>
              <a:buSzPts val="1100"/>
              <a:buFont typeface="Arial"/>
              <a:buNone/>
            </a:pPr>
            <a:endParaRPr>
              <a:solidFill>
                <a:srgbClr val="000000"/>
              </a:solidFill>
              <a:latin typeface="Times New Roman"/>
              <a:ea typeface="Times New Roman"/>
              <a:cs typeface="Times New Roman"/>
              <a:sym typeface="Times New Roman"/>
            </a:endParaRPr>
          </a:p>
          <a:p>
            <a:pPr marL="0" lvl="0" indent="0"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566789"/>
            <a:ext cx="8229600" cy="702000"/>
          </a:xfrm>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SzPts val="1100"/>
              <a:buFont typeface="Arial"/>
              <a:buNone/>
            </a:pPr>
            <a:r>
              <a:rPr lang="en-US">
                <a:solidFill>
                  <a:srgbClr val="2F3849"/>
                </a:solidFill>
              </a:rPr>
              <a:t>TOPS Team Expectations &amp; Outcomes</a:t>
            </a:r>
            <a:endParaRPr/>
          </a:p>
        </p:txBody>
      </p:sp>
      <p:sp>
        <p:nvSpPr>
          <p:cNvPr id="193" name="Shape 193"/>
          <p:cNvSpPr txBox="1"/>
          <p:nvPr/>
        </p:nvSpPr>
        <p:spPr>
          <a:xfrm>
            <a:off x="727200" y="1864725"/>
            <a:ext cx="3282300" cy="2638800"/>
          </a:xfrm>
          <a:prstGeom prst="rect">
            <a:avLst/>
          </a:prstGeom>
          <a:noFill/>
          <a:ln>
            <a:noFill/>
          </a:ln>
        </p:spPr>
        <p:txBody>
          <a:bodyPr spcFirstLastPara="1" wrap="square" lIns="91425" tIns="91425" rIns="91425" bIns="91425" anchor="t" anchorCtr="0">
            <a:noAutofit/>
          </a:bodyPr>
          <a:lstStyle/>
          <a:p>
            <a:pPr marL="457200" lvl="0" indent="-355600" rtl="0">
              <a:lnSpc>
                <a:spcPct val="150000"/>
              </a:lnSpc>
              <a:spcBef>
                <a:spcPts val="0"/>
              </a:spcBef>
              <a:spcAft>
                <a:spcPts val="0"/>
              </a:spcAft>
              <a:buSzPts val="2000"/>
              <a:buAutoNum type="arabicPeriod"/>
            </a:pPr>
            <a:r>
              <a:rPr lang="en-US" sz="2000"/>
              <a:t>Collaboration/listening</a:t>
            </a:r>
            <a:endParaRPr sz="2000"/>
          </a:p>
          <a:p>
            <a:pPr marL="457200" lvl="0" indent="-355600" rtl="0">
              <a:lnSpc>
                <a:spcPct val="150000"/>
              </a:lnSpc>
              <a:spcBef>
                <a:spcPts val="0"/>
              </a:spcBef>
              <a:spcAft>
                <a:spcPts val="0"/>
              </a:spcAft>
              <a:buSzPts val="2000"/>
              <a:buAutoNum type="arabicPeriod"/>
            </a:pPr>
            <a:r>
              <a:rPr lang="en-US" sz="2000"/>
              <a:t>Unifying goal</a:t>
            </a:r>
            <a:endParaRPr sz="2000"/>
          </a:p>
          <a:p>
            <a:pPr marL="457200" lvl="0" indent="-355600" rtl="0">
              <a:lnSpc>
                <a:spcPct val="150000"/>
              </a:lnSpc>
              <a:spcBef>
                <a:spcPts val="0"/>
              </a:spcBef>
              <a:spcAft>
                <a:spcPts val="0"/>
              </a:spcAft>
              <a:buSzPts val="2000"/>
              <a:buAutoNum type="arabicPeriod"/>
            </a:pPr>
            <a:r>
              <a:rPr lang="en-US" sz="2000"/>
              <a:t>Accountability</a:t>
            </a:r>
            <a:endParaRPr sz="2000"/>
          </a:p>
          <a:p>
            <a:pPr marL="0" lvl="0" indent="0">
              <a:lnSpc>
                <a:spcPct val="115000"/>
              </a:lnSpc>
              <a:spcBef>
                <a:spcPts val="0"/>
              </a:spcBef>
              <a:spcAft>
                <a:spcPts val="0"/>
              </a:spcAft>
              <a:buNone/>
            </a:pPr>
            <a:endParaRPr sz="2000"/>
          </a:p>
        </p:txBody>
      </p:sp>
      <p:sp>
        <p:nvSpPr>
          <p:cNvPr id="194" name="Shape 194"/>
          <p:cNvSpPr txBox="1"/>
          <p:nvPr/>
        </p:nvSpPr>
        <p:spPr>
          <a:xfrm>
            <a:off x="4442574" y="1864725"/>
            <a:ext cx="4244225" cy="26799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US" sz="2000" dirty="0">
                <a:solidFill>
                  <a:schemeClr val="dk1"/>
                </a:solidFill>
              </a:rPr>
              <a:t>4. 	Challenge the status quo </a:t>
            </a:r>
            <a:endParaRPr sz="2000" dirty="0">
              <a:solidFill>
                <a:schemeClr val="dk1"/>
              </a:solidFill>
            </a:endParaRPr>
          </a:p>
          <a:p>
            <a:pPr marL="0" lvl="0" indent="0" rtl="0">
              <a:lnSpc>
                <a:spcPct val="150000"/>
              </a:lnSpc>
              <a:spcBef>
                <a:spcPts val="0"/>
              </a:spcBef>
              <a:spcAft>
                <a:spcPts val="0"/>
              </a:spcAft>
              <a:buNone/>
            </a:pPr>
            <a:r>
              <a:rPr lang="en-US" sz="2000" dirty="0">
                <a:solidFill>
                  <a:schemeClr val="dk1"/>
                </a:solidFill>
              </a:rPr>
              <a:t>5. 	Think outside the box</a:t>
            </a:r>
            <a:endParaRPr sz="2000" dirty="0">
              <a:solidFill>
                <a:schemeClr val="dk1"/>
              </a:solidFill>
            </a:endParaRPr>
          </a:p>
          <a:p>
            <a:pPr marL="0" lvl="0" indent="0" rtl="0">
              <a:lnSpc>
                <a:spcPct val="150000"/>
              </a:lnSpc>
              <a:spcBef>
                <a:spcPts val="0"/>
              </a:spcBef>
              <a:spcAft>
                <a:spcPts val="0"/>
              </a:spcAft>
              <a:buNone/>
            </a:pPr>
            <a:r>
              <a:rPr lang="en-US" sz="2000" dirty="0">
                <a:solidFill>
                  <a:schemeClr val="dk1"/>
                </a:solidFill>
              </a:rPr>
              <a:t>6. 	Root cause</a:t>
            </a:r>
            <a:endParaRPr sz="2000" dirty="0">
              <a:solidFill>
                <a:schemeClr val="dk1"/>
              </a:solidFill>
            </a:endParaRPr>
          </a:p>
          <a:p>
            <a:pPr marL="0" lvl="0" indent="0" rtl="0">
              <a:lnSpc>
                <a:spcPct val="150000"/>
              </a:lnSpc>
              <a:spcBef>
                <a:spcPts val="0"/>
              </a:spcBef>
              <a:spcAft>
                <a:spcPts val="0"/>
              </a:spcAft>
              <a:buNone/>
            </a:pPr>
            <a:r>
              <a:rPr lang="en-US" sz="2000" dirty="0">
                <a:solidFill>
                  <a:schemeClr val="dk1"/>
                </a:solidFill>
              </a:rPr>
              <a:t>7. 	Consider the audience</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Shape 19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82864" y="720387"/>
            <a:ext cx="1240672" cy="1733699"/>
          </a:xfrm>
          <a:prstGeom prst="rect">
            <a:avLst/>
          </a:prstGeom>
          <a:noFill/>
          <a:ln>
            <a:noFill/>
          </a:ln>
        </p:spPr>
      </p:pic>
      <p:pic>
        <p:nvPicPr>
          <p:cNvPr id="200" name="Shape 20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174051" y="669650"/>
            <a:ext cx="2763427" cy="1950224"/>
          </a:xfrm>
          <a:prstGeom prst="rect">
            <a:avLst/>
          </a:prstGeom>
          <a:noFill/>
          <a:ln>
            <a:noFill/>
          </a:ln>
        </p:spPr>
      </p:pic>
      <p:pic>
        <p:nvPicPr>
          <p:cNvPr id="201" name="Shape 20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07054" y="3102838"/>
            <a:ext cx="1992285" cy="1495751"/>
          </a:xfrm>
          <a:prstGeom prst="rect">
            <a:avLst/>
          </a:prstGeom>
          <a:noFill/>
          <a:ln>
            <a:noFill/>
          </a:ln>
        </p:spPr>
      </p:pic>
      <p:pic>
        <p:nvPicPr>
          <p:cNvPr id="202" name="Shape 20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642025" y="3061049"/>
            <a:ext cx="3011798" cy="1341217"/>
          </a:xfrm>
          <a:prstGeom prst="rect">
            <a:avLst/>
          </a:prstGeom>
          <a:noFill/>
          <a:ln>
            <a:noFill/>
          </a:ln>
        </p:spPr>
      </p:pic>
      <p:pic>
        <p:nvPicPr>
          <p:cNvPr id="203" name="Shape 203"/>
          <p:cNvPicPr preferRelativeResize="0"/>
          <p:nvPr/>
        </p:nvPicPr>
        <p:blipFill>
          <a:blip r:embed="rId7">
            <a:alphaModFix/>
          </a:blip>
          <a:stretch>
            <a:fillRect/>
          </a:stretch>
        </p:blipFill>
        <p:spPr>
          <a:xfrm>
            <a:off x="5804600" y="3034313"/>
            <a:ext cx="3339300" cy="1060241"/>
          </a:xfrm>
          <a:prstGeom prst="rect">
            <a:avLst/>
          </a:prstGeom>
          <a:noFill/>
          <a:ln>
            <a:noFill/>
          </a:ln>
        </p:spPr>
      </p:pic>
      <p:cxnSp>
        <p:nvCxnSpPr>
          <p:cNvPr id="204" name="Shape 204"/>
          <p:cNvCxnSpPr/>
          <p:nvPr/>
        </p:nvCxnSpPr>
        <p:spPr>
          <a:xfrm rot="10800000" flipH="1">
            <a:off x="-12725" y="2864675"/>
            <a:ext cx="9166800" cy="38100"/>
          </a:xfrm>
          <a:prstGeom prst="straightConnector1">
            <a:avLst/>
          </a:prstGeom>
          <a:noFill/>
          <a:ln w="76200" cap="flat" cmpd="sng">
            <a:solidFill>
              <a:srgbClr val="000000"/>
            </a:solidFill>
            <a:prstDash val="solid"/>
            <a:round/>
            <a:headEnd type="none" w="med" len="med"/>
            <a:tailEnd type="none" w="med" len="med"/>
          </a:ln>
        </p:spPr>
      </p:cxnSp>
      <p:cxnSp>
        <p:nvCxnSpPr>
          <p:cNvPr id="205" name="Shape 205"/>
          <p:cNvCxnSpPr/>
          <p:nvPr/>
        </p:nvCxnSpPr>
        <p:spPr>
          <a:xfrm>
            <a:off x="2731525" y="577225"/>
            <a:ext cx="5700" cy="4566300"/>
          </a:xfrm>
          <a:prstGeom prst="straightConnector1">
            <a:avLst/>
          </a:prstGeom>
          <a:noFill/>
          <a:ln w="76200" cap="flat" cmpd="sng">
            <a:solidFill>
              <a:srgbClr val="000000"/>
            </a:solidFill>
            <a:prstDash val="solid"/>
            <a:round/>
            <a:headEnd type="none" w="med" len="med"/>
            <a:tailEnd type="none" w="med" len="med"/>
          </a:ln>
        </p:spPr>
      </p:cxnSp>
      <p:cxnSp>
        <p:nvCxnSpPr>
          <p:cNvPr id="206" name="Shape 206"/>
          <p:cNvCxnSpPr/>
          <p:nvPr/>
        </p:nvCxnSpPr>
        <p:spPr>
          <a:xfrm>
            <a:off x="5665500" y="509250"/>
            <a:ext cx="38400" cy="4647000"/>
          </a:xfrm>
          <a:prstGeom prst="straightConnector1">
            <a:avLst/>
          </a:prstGeom>
          <a:noFill/>
          <a:ln w="76200" cap="flat" cmpd="sng">
            <a:solidFill>
              <a:srgbClr val="000000"/>
            </a:solidFill>
            <a:prstDash val="solid"/>
            <a:round/>
            <a:headEnd type="none" w="med" len="med"/>
            <a:tailEnd type="none" w="med" len="med"/>
          </a:ln>
        </p:spPr>
      </p:cxnSp>
      <p:sp>
        <p:nvSpPr>
          <p:cNvPr id="207" name="Shape 207"/>
          <p:cNvSpPr txBox="1"/>
          <p:nvPr/>
        </p:nvSpPr>
        <p:spPr>
          <a:xfrm>
            <a:off x="0"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1.</a:t>
            </a:r>
            <a:endParaRPr b="1">
              <a:latin typeface="Times New Roman"/>
              <a:ea typeface="Times New Roman"/>
              <a:cs typeface="Times New Roman"/>
              <a:sym typeface="Times New Roman"/>
            </a:endParaRPr>
          </a:p>
        </p:txBody>
      </p:sp>
      <p:sp>
        <p:nvSpPr>
          <p:cNvPr id="208" name="Shape 208"/>
          <p:cNvSpPr txBox="1"/>
          <p:nvPr/>
        </p:nvSpPr>
        <p:spPr>
          <a:xfrm>
            <a:off x="2724513"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2.</a:t>
            </a:r>
            <a:endParaRPr b="1">
              <a:latin typeface="Times New Roman"/>
              <a:ea typeface="Times New Roman"/>
              <a:cs typeface="Times New Roman"/>
              <a:sym typeface="Times New Roman"/>
            </a:endParaRPr>
          </a:p>
        </p:txBody>
      </p:sp>
      <p:sp>
        <p:nvSpPr>
          <p:cNvPr id="209" name="Shape 209"/>
          <p:cNvSpPr txBox="1"/>
          <p:nvPr/>
        </p:nvSpPr>
        <p:spPr>
          <a:xfrm>
            <a:off x="5703725" y="674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3.</a:t>
            </a:r>
            <a:endParaRPr b="1">
              <a:latin typeface="Times New Roman"/>
              <a:ea typeface="Times New Roman"/>
              <a:cs typeface="Times New Roman"/>
              <a:sym typeface="Times New Roman"/>
            </a:endParaRPr>
          </a:p>
        </p:txBody>
      </p:sp>
      <p:sp>
        <p:nvSpPr>
          <p:cNvPr id="210" name="Shape 210"/>
          <p:cNvSpPr txBox="1"/>
          <p:nvPr/>
        </p:nvSpPr>
        <p:spPr>
          <a:xfrm>
            <a:off x="0"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4.</a:t>
            </a:r>
            <a:endParaRPr b="1">
              <a:latin typeface="Times New Roman"/>
              <a:ea typeface="Times New Roman"/>
              <a:cs typeface="Times New Roman"/>
              <a:sym typeface="Times New Roman"/>
            </a:endParaRPr>
          </a:p>
        </p:txBody>
      </p:sp>
      <p:sp>
        <p:nvSpPr>
          <p:cNvPr id="211" name="Shape 211"/>
          <p:cNvSpPr txBox="1"/>
          <p:nvPr/>
        </p:nvSpPr>
        <p:spPr>
          <a:xfrm>
            <a:off x="2724525"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5.</a:t>
            </a:r>
            <a:endParaRPr b="1">
              <a:latin typeface="Times New Roman"/>
              <a:ea typeface="Times New Roman"/>
              <a:cs typeface="Times New Roman"/>
              <a:sym typeface="Times New Roman"/>
            </a:endParaRPr>
          </a:p>
        </p:txBody>
      </p:sp>
      <p:sp>
        <p:nvSpPr>
          <p:cNvPr id="212" name="Shape 212"/>
          <p:cNvSpPr txBox="1"/>
          <p:nvPr/>
        </p:nvSpPr>
        <p:spPr>
          <a:xfrm>
            <a:off x="5703725" y="2902775"/>
            <a:ext cx="3309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latin typeface="Times New Roman"/>
                <a:ea typeface="Times New Roman"/>
                <a:cs typeface="Times New Roman"/>
                <a:sym typeface="Times New Roman"/>
              </a:rPr>
              <a:t>6.</a:t>
            </a:r>
            <a:endParaRPr b="1">
              <a:latin typeface="Times New Roman"/>
              <a:ea typeface="Times New Roman"/>
              <a:cs typeface="Times New Roman"/>
              <a:sym typeface="Times New Roman"/>
            </a:endParaRPr>
          </a:p>
        </p:txBody>
      </p:sp>
      <p:sp>
        <p:nvSpPr>
          <p:cNvPr id="213" name="Shape 213"/>
          <p:cNvSpPr txBox="1"/>
          <p:nvPr/>
        </p:nvSpPr>
        <p:spPr>
          <a:xfrm>
            <a:off x="38025" y="2359525"/>
            <a:ext cx="2699100" cy="50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Pre-planning </a:t>
            </a:r>
            <a:r>
              <a:rPr lang="en-US" sz="1500">
                <a:latin typeface="Times New Roman"/>
                <a:ea typeface="Times New Roman"/>
                <a:cs typeface="Times New Roman"/>
                <a:sym typeface="Times New Roman"/>
              </a:rPr>
              <a:t/>
            </a:r>
            <a:br>
              <a:rPr lang="en-US" sz="1500">
                <a:latin typeface="Times New Roman"/>
                <a:ea typeface="Times New Roman"/>
                <a:cs typeface="Times New Roman"/>
                <a:sym typeface="Times New Roman"/>
              </a:rPr>
            </a:br>
            <a:r>
              <a:rPr lang="en-US" sz="900"/>
              <a:t>(RFPs,documentation/mapping, scope of work)</a:t>
            </a:r>
            <a:endParaRPr sz="900"/>
          </a:p>
        </p:txBody>
      </p:sp>
      <p:sp>
        <p:nvSpPr>
          <p:cNvPr id="214" name="Shape 214"/>
          <p:cNvSpPr txBox="1"/>
          <p:nvPr/>
        </p:nvSpPr>
        <p:spPr>
          <a:xfrm>
            <a:off x="2800350" y="235755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Breaking Down Silos</a:t>
            </a:r>
            <a:endParaRPr sz="1500"/>
          </a:p>
        </p:txBody>
      </p:sp>
      <p:sp>
        <p:nvSpPr>
          <p:cNvPr id="215" name="Shape 215"/>
          <p:cNvSpPr txBox="1"/>
          <p:nvPr/>
        </p:nvSpPr>
        <p:spPr>
          <a:xfrm>
            <a:off x="5804600" y="237435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Leadership &amp; Teams</a:t>
            </a:r>
            <a:endParaRPr sz="1500"/>
          </a:p>
        </p:txBody>
      </p:sp>
      <p:sp>
        <p:nvSpPr>
          <p:cNvPr id="216" name="Shape 216"/>
          <p:cNvSpPr txBox="1"/>
          <p:nvPr/>
        </p:nvSpPr>
        <p:spPr>
          <a:xfrm>
            <a:off x="38025" y="459860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Timelines &amp; Finances</a:t>
            </a:r>
            <a:endParaRPr sz="1500"/>
          </a:p>
        </p:txBody>
      </p:sp>
      <p:sp>
        <p:nvSpPr>
          <p:cNvPr id="217" name="Shape 217"/>
          <p:cNvSpPr txBox="1"/>
          <p:nvPr/>
        </p:nvSpPr>
        <p:spPr>
          <a:xfrm>
            <a:off x="2800350" y="4598600"/>
            <a:ext cx="2699100" cy="39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t>Communication</a:t>
            </a:r>
            <a:endParaRPr sz="1500" b="1"/>
          </a:p>
          <a:p>
            <a:pPr marL="0" lvl="0" indent="0" rtl="0">
              <a:spcBef>
                <a:spcPts val="0"/>
              </a:spcBef>
              <a:spcAft>
                <a:spcPts val="0"/>
              </a:spcAft>
              <a:buNone/>
            </a:pPr>
            <a:r>
              <a:rPr lang="en-US" sz="1100"/>
              <a:t>Up, down &amp; across</a:t>
            </a:r>
            <a:endParaRPr sz="1100"/>
          </a:p>
          <a:p>
            <a:pPr marL="0" lvl="0" indent="0" rtl="0">
              <a:spcBef>
                <a:spcPts val="0"/>
              </a:spcBef>
              <a:spcAft>
                <a:spcPts val="0"/>
              </a:spcAft>
              <a:buNone/>
            </a:pPr>
            <a:endParaRPr sz="1500" b="1">
              <a:latin typeface="Times New Roman"/>
              <a:ea typeface="Times New Roman"/>
              <a:cs typeface="Times New Roman"/>
              <a:sym typeface="Times New Roman"/>
            </a:endParaRPr>
          </a:p>
        </p:txBody>
      </p:sp>
      <p:sp>
        <p:nvSpPr>
          <p:cNvPr id="218" name="Shape 218"/>
          <p:cNvSpPr txBox="1"/>
          <p:nvPr/>
        </p:nvSpPr>
        <p:spPr>
          <a:xfrm>
            <a:off x="5804600" y="4509000"/>
            <a:ext cx="3339300" cy="505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b="1"/>
              <a:t>Planning for a Future that’s Different from the Past</a:t>
            </a:r>
            <a:endParaRPr/>
          </a:p>
        </p:txBody>
      </p:sp>
      <p:pic>
        <p:nvPicPr>
          <p:cNvPr id="219" name="Shape 219"/>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2965825" y="783011"/>
            <a:ext cx="2610076" cy="1608440"/>
          </a:xfrm>
          <a:prstGeom prst="rect">
            <a:avLst/>
          </a:prstGeom>
          <a:noFill/>
          <a:ln>
            <a:noFill/>
          </a:ln>
        </p:spPr>
      </p:pic>
      <p:pic>
        <p:nvPicPr>
          <p:cNvPr id="220" name="Shape 220"/>
          <p:cNvPicPr preferRelativeResize="0"/>
          <p:nvPr/>
        </p:nvPicPr>
        <p:blipFill>
          <a:blip r:embed="rId9">
            <a:alphaModFix/>
          </a:blip>
          <a:stretch>
            <a:fillRect/>
          </a:stretch>
        </p:blipFill>
        <p:spPr>
          <a:xfrm>
            <a:off x="-12725" y="0"/>
            <a:ext cx="9166800" cy="669650"/>
          </a:xfrm>
          <a:prstGeom prst="rect">
            <a:avLst/>
          </a:prstGeom>
          <a:noFill/>
          <a:ln>
            <a:noFill/>
          </a:ln>
        </p:spPr>
      </p:pic>
      <p:sp>
        <p:nvSpPr>
          <p:cNvPr id="221" name="Shape 221"/>
          <p:cNvSpPr txBox="1"/>
          <p:nvPr/>
        </p:nvSpPr>
        <p:spPr>
          <a:xfrm>
            <a:off x="0" y="51000"/>
            <a:ext cx="7627500" cy="292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a:solidFill>
                  <a:srgbClr val="2F3849"/>
                </a:solidFill>
              </a:rPr>
              <a:t>Setting Up Your Team for Success</a:t>
            </a:r>
            <a:endParaRPr sz="3000">
              <a:solidFill>
                <a:srgbClr val="2F3849"/>
              </a:solidFill>
            </a:endParaRPr>
          </a:p>
        </p:txBody>
      </p:sp>
      <p:sp>
        <p:nvSpPr>
          <p:cNvPr id="222" name="Shape 222"/>
          <p:cNvSpPr/>
          <p:nvPr/>
        </p:nvSpPr>
        <p:spPr>
          <a:xfrm>
            <a:off x="10300" y="680300"/>
            <a:ext cx="2699100" cy="22224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PMDMC_2014_Template">
  <a:themeElements>
    <a:clrScheme name="Greater Public">
      <a:dk1>
        <a:srgbClr val="000000"/>
      </a:dk1>
      <a:lt1>
        <a:srgbClr val="FFFFFF"/>
      </a:lt1>
      <a:dk2>
        <a:srgbClr val="2E374A"/>
      </a:dk2>
      <a:lt2>
        <a:srgbClr val="FEDEB6"/>
      </a:lt2>
      <a:accent1>
        <a:srgbClr val="8DA6D5"/>
      </a:accent1>
      <a:accent2>
        <a:srgbClr val="BBBCC0"/>
      </a:accent2>
      <a:accent3>
        <a:srgbClr val="293243"/>
      </a:accent3>
      <a:accent4>
        <a:srgbClr val="FEDEB6"/>
      </a:accent4>
      <a:accent5>
        <a:srgbClr val="8DA6D5"/>
      </a:accent5>
      <a:accent6>
        <a:srgbClr val="221E20"/>
      </a:accent6>
      <a:hlink>
        <a:srgbClr val="8DA6D5"/>
      </a:hlink>
      <a:folHlink>
        <a:srgbClr val="BBBC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2239</Words>
  <Application>Microsoft Macintosh PowerPoint</Application>
  <PresentationFormat>On-screen Show (16:9)</PresentationFormat>
  <Paragraphs>363</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PMDMC_2014_Template</vt:lpstr>
      <vt:lpstr>Simple Light</vt:lpstr>
      <vt:lpstr>Cut Once, Measure Twice: Why Careful Planning  is Key to a Successful Database Conversion</vt:lpstr>
      <vt:lpstr>Why This Matters </vt:lpstr>
      <vt:lpstr>Why This Matters </vt:lpstr>
      <vt:lpstr>Station Interviews </vt:lpstr>
      <vt:lpstr>PowerPoint Presentation</vt:lpstr>
      <vt:lpstr>A Model for Success </vt:lpstr>
      <vt:lpstr>Team-Oriented Problem Solving (TOPS) </vt:lpstr>
      <vt:lpstr>TOPS Team Expectations &amp; Outcomes</vt:lpstr>
      <vt:lpstr>PowerPoint Presentation</vt:lpstr>
      <vt:lpstr>Pre-Planning</vt:lpstr>
      <vt:lpstr>Pre-Planning </vt:lpstr>
      <vt:lpstr>PowerPoint Presentation</vt:lpstr>
      <vt:lpstr>Breaking Down Silos</vt:lpstr>
      <vt:lpstr>Breaking Down Silos  </vt:lpstr>
      <vt:lpstr>PowerPoint Presentation</vt:lpstr>
      <vt:lpstr>Leadership &amp; Teams: Project Managers</vt:lpstr>
      <vt:lpstr>Leadership &amp; Teams: Project Management </vt:lpstr>
      <vt:lpstr>Leadership &amp; Teams: Exec Sponsor &amp; Front-line Staff Matter</vt:lpstr>
      <vt:lpstr>Leadership &amp; Teams: Change Management Matters </vt:lpstr>
      <vt:lpstr>Leadership &amp; Teams: Change Management Matters </vt:lpstr>
      <vt:lpstr>PowerPoint Presentation</vt:lpstr>
      <vt:lpstr>Timeline &amp; Finances</vt:lpstr>
      <vt:lpstr>Timeline &amp; Finances </vt:lpstr>
      <vt:lpstr>PowerPoint Presentation</vt:lpstr>
      <vt:lpstr>Communication</vt:lpstr>
      <vt:lpstr>Communication </vt:lpstr>
      <vt:lpstr>PowerPoint Presentation</vt:lpstr>
      <vt:lpstr>Planning for a Future that’s Different from the Past</vt:lpstr>
      <vt:lpstr>Planning for a Future that’s Different from the Past </vt:lpstr>
      <vt:lpstr>PowerPoint Presentation</vt:lpstr>
      <vt:lpstr>Speakers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 Once, Measure Twice: Why Careful Planning  is Key to a Successful Database Conversion</dc:title>
  <dc:creator>Deanna Mackey</dc:creator>
  <cp:lastModifiedBy>Megan E. Paparella</cp:lastModifiedBy>
  <cp:revision>4</cp:revision>
  <dcterms:modified xsi:type="dcterms:W3CDTF">2019-01-02T18:17:09Z</dcterms:modified>
</cp:coreProperties>
</file>