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7" r:id="rId3"/>
    <p:sldId id="283" r:id="rId4"/>
    <p:sldId id="282" r:id="rId5"/>
    <p:sldId id="271" r:id="rId6"/>
    <p:sldId id="257" r:id="rId7"/>
    <p:sldId id="272" r:id="rId8"/>
    <p:sldId id="274" r:id="rId9"/>
    <p:sldId id="273" r:id="rId10"/>
    <p:sldId id="275" r:id="rId11"/>
    <p:sldId id="263" r:id="rId12"/>
    <p:sldId id="264" r:id="rId13"/>
    <p:sldId id="265" r:id="rId14"/>
    <p:sldId id="278" r:id="rId15"/>
    <p:sldId id="269" r:id="rId16"/>
    <p:sldId id="279" r:id="rId17"/>
    <p:sldId id="280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emel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6395" autoAdjust="0"/>
  </p:normalViewPr>
  <p:slideViewPr>
    <p:cSldViewPr snapToGrid="0" snapToObjects="1">
      <p:cViewPr>
        <p:scale>
          <a:sx n="75" d="100"/>
          <a:sy n="75" d="100"/>
        </p:scale>
        <p:origin x="-402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414E-0672-4166-9749-EE22A0FC4E23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1CDB-E9EF-4E9A-BBC9-97DD3914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C78E-31D1-4699-8614-E7BF12A5F8D0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3FF66-2B11-4E73-8A4C-CE51E89DB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811-3BC0-48A8-BDF1-20EB6925F274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E67F-0EC3-4BEE-833A-E0BA5F78B6D6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3826-F93D-4E35-92E8-E183B33182B3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AA7C-145E-45B4-A170-231F9D30C57B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B9C0-BBAD-4DDA-A3A3-2E3C1A272852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CC4E-1CF9-4CF6-9187-1AABA3FF0E44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9392-0110-4C6D-8CAB-17C86BA9059C}" type="datetime1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C54-8CF1-4E3C-BAEC-B473E684C68E}" type="datetime1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6FBE-08EF-4EE3-B4FF-FAA421335F3E}" type="datetime1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21FE-8623-4B34-A38D-3230421678B4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3713-243E-41B0-B380-44480F5ADF86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22CB-F08C-44E9-81D8-3063570193DD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.com/groups/19302e6a-b0c1-4c79-a929-6e480be4cf61/reports/41da0b0a-b48d-4b7c-b16a-d2ff6af15816/ReportSection5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.com/groups/19302e6a-b0c1-4c79-a929-6e480be4cf61/reports/ac9f0c06-0532-4d75-8059-e5aee746c815/ReportSection8?pbi_source=PowerPoint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app.powerbi.com/groups/19302e6a-b0c1-4c79-a929-6e480be4cf61/reports/ac9f0c06-0532-4d75-8059-e5aee746c815/ReportSection9?pbi_source=PowerPoin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pp.powerbi.com/groups/19302e6a-b0c1-4c79-a929-6e480be4cf61/reports/ac9f0c06-0532-4d75-8059-e5aee746c815/ReportSection10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p.powerbi.com/groups/19302e6a-b0c1-4c79-a929-6e480be4cf61/reports/ac9f0c06-0532-4d75-8059-e5aee746c815/ReportSection13?pbi_source=PowerPoin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pp.powerbi.com/groups/19302e6a-b0c1-4c79-a929-6e480be4cf61/reports/41da0b0a-b48d-4b7c-b16a-d2ff6af15816/ReportSection13?pbi_source=PowerPoint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app.powerbi.com/groups/19302e6a-b0c1-4c79-a929-6e480be4cf61/reports/41da0b0a-b48d-4b7c-b16a-d2ff6af15816/ReportSection6?pbi_source=PowerPoin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groups/19302e6a-b0c1-4c79-a929-6e480be4cf61/reports/41da0b0a-b48d-4b7c-b16a-d2ff6af15816/ReportSection2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groups/19302e6a-b0c1-4c79-a929-6e480be4cf61/reports/ac9f0c06-0532-4d75-8059-e5aee746c815/ReportSection2?pbi_source=PowerPoin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groups/19302e6a-b0c1-4c79-a929-6e480be4cf61/reports/41da0b0a-b48d-4b7c-b16a-d2ff6af15816/ReportSection3?pbi_source=PowerPoi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groups/19302e6a-b0c1-4c79-a929-6e480be4cf61/reports/41da0b0a-b48d-4b7c-b16a-d2ff6af15816/ReportSection4?pbi_source=PowerPoi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WETA DRTV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– Feb 2017 Test Campaign</a:t>
            </a:r>
          </a:p>
          <a:p>
            <a:r>
              <a:rPr lang="en-US" dirty="0" smtClean="0"/>
              <a:t>May 2017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UK Responders provide the Highest 12 Month Value</a:t>
            </a:r>
            <a:r>
              <a:rPr lang="en-US" sz="2800" dirty="0"/>
              <a:t> </a:t>
            </a:r>
            <a:r>
              <a:rPr lang="en-US" sz="2800" dirty="0" smtClean="0"/>
              <a:t>and</a:t>
            </a:r>
            <a:br>
              <a:rPr lang="en-US" sz="2800" dirty="0" smtClean="0"/>
            </a:br>
            <a:r>
              <a:rPr lang="en-US" sz="2800" dirty="0" smtClean="0"/>
              <a:t>Higher mix of sustainers compared to other channels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94" y="1489476"/>
            <a:ext cx="9303326" cy="2257264"/>
          </a:xfrm>
          <a:prstGeom prst="rect">
            <a:avLst/>
          </a:prstGeom>
          <a:noFill/>
        </p:spPr>
      </p:pic>
      <p:pic>
        <p:nvPicPr>
          <p:cNvPr id="7" name="Picture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38" y="3930629"/>
            <a:ext cx="9208437" cy="2790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1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9677400" cy="5562600"/>
          </a:xfrm>
          <a:prstGeom prst="rect">
            <a:avLst/>
          </a:prstGeom>
          <a:noFill/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Gift Array – Inclusive of Main Donate Page</a:t>
            </a:r>
            <a:br>
              <a:rPr lang="en-US" sz="2800" dirty="0" smtClean="0"/>
            </a:br>
            <a:r>
              <a:rPr lang="en-US" sz="2800" dirty="0" smtClean="0"/>
              <a:t>Only two $240 gifts but 49 at higher amounts</a:t>
            </a:r>
            <a:br>
              <a:rPr lang="en-US" sz="2800" dirty="0" smtClean="0"/>
            </a:br>
            <a:r>
              <a:rPr lang="en-US" sz="2800" dirty="0" smtClean="0"/>
              <a:t>20% of 1x gifts at Passport level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11</a:t>
            </a:fld>
            <a:endParaRPr lang="en-US"/>
          </a:p>
        </p:txBody>
      </p:sp>
      <p:sp>
        <p:nvSpPr>
          <p:cNvPr id="2" name="Right Arrow Callout 1"/>
          <p:cNvSpPr/>
          <p:nvPr/>
        </p:nvSpPr>
        <p:spPr>
          <a:xfrm>
            <a:off x="58189" y="5411585"/>
            <a:ext cx="1237211" cy="103077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$1K gift from existing LC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136900"/>
            <a:ext cx="5334000" cy="3810000"/>
          </a:xfrm>
          <a:prstGeom prst="rect">
            <a:avLst/>
          </a:prstGeom>
          <a:noFill/>
        </p:spPr>
      </p:pic>
      <p:pic>
        <p:nvPicPr>
          <p:cNvPr id="2" name="Picture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3136900"/>
            <a:ext cx="5334000" cy="3810000"/>
          </a:xfrm>
          <a:prstGeom prst="rect">
            <a:avLst/>
          </a:prstGeom>
          <a:noFill/>
        </p:spPr>
      </p:pic>
      <p:pic>
        <p:nvPicPr>
          <p:cNvPr id="4" name="Picture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1524000"/>
            <a:ext cx="4800600" cy="1524000"/>
          </a:xfrm>
          <a:prstGeom prst="rect">
            <a:avLst/>
          </a:prstGeom>
          <a:noFill/>
        </p:spPr>
      </p:pic>
      <p:pic>
        <p:nvPicPr>
          <p:cNvPr id="5" name="Picture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1524000"/>
            <a:ext cx="5029200" cy="1524000"/>
          </a:xfrm>
          <a:prstGeom prst="rect">
            <a:avLst/>
          </a:prstGeom>
          <a:noFill/>
        </p:spPr>
      </p:pic>
      <p:pic>
        <p:nvPicPr>
          <p:cNvPr id="6" name="Picture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" y="457200"/>
            <a:ext cx="10134600" cy="1066800"/>
          </a:xfrm>
          <a:prstGeom prst="rect">
            <a:avLst/>
          </a:prstGeom>
          <a:noFill/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Premium Takers – 45% of Eligible Donors </a:t>
            </a:r>
            <a:br>
              <a:rPr lang="en-US" sz="2700" dirty="0" smtClean="0"/>
            </a:br>
            <a:r>
              <a:rPr lang="en-US" sz="2700" dirty="0" smtClean="0"/>
              <a:t>Requested a Thank you Gift</a:t>
            </a:r>
            <a:br>
              <a:rPr lang="en-US" sz="2700" dirty="0" smtClean="0"/>
            </a:br>
            <a:r>
              <a:rPr lang="en-US" sz="1200" dirty="0" smtClean="0"/>
              <a:t>(inclusive of Main Donate)</a:t>
            </a:r>
            <a:endParaRPr lang="en-US" sz="27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0700"/>
            <a:ext cx="12039600" cy="4876800"/>
          </a:xfrm>
          <a:prstGeom prst="rect">
            <a:avLst/>
          </a:prstGeom>
          <a:noFill/>
        </p:spPr>
      </p:pic>
      <p:pic>
        <p:nvPicPr>
          <p:cNvPr id="2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rcRect b="25000"/>
          <a:stretch/>
        </p:blipFill>
        <p:spPr>
          <a:xfrm>
            <a:off x="304800" y="5549900"/>
            <a:ext cx="11506200" cy="12573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6985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Premium Takers Web Only</a:t>
            </a:r>
            <a:br>
              <a:rPr lang="en-US" sz="2700" dirty="0" smtClean="0"/>
            </a:br>
            <a:r>
              <a:rPr lang="en-US" sz="2700" dirty="0" smtClean="0"/>
              <a:t>Highest % of Thank You Gift takers were from the social ads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451" y="1825624"/>
            <a:ext cx="4841193" cy="478697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Daypart Comparison by Channel</a:t>
            </a:r>
            <a:br>
              <a:rPr lang="en-US" dirty="0" smtClean="0"/>
            </a:br>
            <a:r>
              <a:rPr lang="en-US" sz="3600" dirty="0" smtClean="0"/>
              <a:t>Majority of Gifts in Afternoon Daypart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6698" y="2261062"/>
            <a:ext cx="1429789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 Gifts continue after 4 pm while other gifts drop – not surprising as spots were not airing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465" y="1825625"/>
            <a:ext cx="5182631" cy="46196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89818" y="2263834"/>
            <a:ext cx="142978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Value donors from UK throughout daytime dayparts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6514"/>
          <a:stretch/>
        </p:blipFill>
        <p:spPr>
          <a:xfrm>
            <a:off x="76200" y="1690688"/>
            <a:ext cx="12039600" cy="509111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Passport Activations inclusive of Main Donate Page</a:t>
            </a:r>
            <a:br>
              <a:rPr lang="en-US" sz="3600" dirty="0" smtClean="0"/>
            </a:br>
            <a:r>
              <a:rPr lang="en-US" sz="3600" dirty="0" smtClean="0"/>
              <a:t>46% of Donors Activated Passport*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721629"/>
            <a:ext cx="122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*Passport qualifying gifts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8621"/>
          <a:stretch/>
        </p:blipFill>
        <p:spPr>
          <a:xfrm>
            <a:off x="76200" y="1930400"/>
            <a:ext cx="12039600" cy="485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Passport Activations </a:t>
            </a:r>
            <a:r>
              <a:rPr lang="en-US" sz="3200" dirty="0" smtClean="0"/>
              <a:t>Without Main </a:t>
            </a:r>
            <a:r>
              <a:rPr lang="en-US" sz="3200" dirty="0"/>
              <a:t>Donate Page</a:t>
            </a:r>
            <a:br>
              <a:rPr lang="en-US" sz="3200" dirty="0"/>
            </a:br>
            <a:r>
              <a:rPr lang="en-US" sz="3200" dirty="0" smtClean="0"/>
              <a:t>Only 33.5% </a:t>
            </a:r>
            <a:r>
              <a:rPr lang="en-US" sz="3200" dirty="0"/>
              <a:t>of Donors Activated </a:t>
            </a:r>
            <a:r>
              <a:rPr lang="en-US" sz="3200" dirty="0" smtClean="0"/>
              <a:t>Passport*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721629"/>
            <a:ext cx="122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*Passport qualifying gifts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19600"/>
            <a:ext cx="5181600" cy="2209800"/>
          </a:xfrm>
          <a:prstGeom prst="rect">
            <a:avLst/>
          </a:prstGeom>
          <a:noFill/>
        </p:spPr>
      </p:pic>
      <p:pic>
        <p:nvPicPr>
          <p:cNvPr id="4" name="Picture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1143000"/>
            <a:ext cx="6477000" cy="2590800"/>
          </a:xfrm>
          <a:prstGeom prst="rect">
            <a:avLst/>
          </a:prstGeom>
          <a:noFill/>
        </p:spPr>
      </p:pic>
      <p:pic>
        <p:nvPicPr>
          <p:cNvPr id="5" name="Picture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657600"/>
            <a:ext cx="6705600" cy="1447800"/>
          </a:xfrm>
          <a:prstGeom prst="rect">
            <a:avLst/>
          </a:prstGeom>
          <a:noFill/>
        </p:spPr>
      </p:pic>
      <p:pic>
        <p:nvPicPr>
          <p:cNvPr id="6" name="Picture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257800"/>
            <a:ext cx="6781800" cy="1524000"/>
          </a:xfrm>
          <a:prstGeom prst="rect">
            <a:avLst/>
          </a:prstGeom>
          <a:noFill/>
        </p:spPr>
      </p:pic>
      <p:pic>
        <p:nvPicPr>
          <p:cNvPr id="8" name="Picture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581400"/>
            <a:ext cx="3886200" cy="685800"/>
          </a:xfrm>
          <a:prstGeom prst="rect">
            <a:avLst/>
          </a:prstGeom>
          <a:noFill/>
        </p:spPr>
      </p:pic>
      <p:pic>
        <p:nvPicPr>
          <p:cNvPr id="9" name="Picture">
            <a:hlinkClick r:id="rId2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228600"/>
            <a:ext cx="4191000" cy="68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7000" y="190500"/>
            <a:ext cx="4826000" cy="3009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Majority of Donors Did not Change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Their Giving Style (1x vs Recurring)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Only 4 Changed from </a:t>
            </a:r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ecurring to 1x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Even those who did not change their giving style, the value of the gift increased by $11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provided clear results:  DRTV approach was ineffective for WETA.  With round-the-clock spots on TV26, WETA HD and WETA UK (outside of primetime) + 2 weeks of primetime spots on WETA UK, we raised $27k in direct contributions to the campaign vs. our modest pilot goal of $109k.  Some revenue from the main donate button was likely due to the spots as well, but not enough.  In addition, almost 50% of donations came from current active members.  The goal of the campaign had been primarily to bring in new or lapsed reactivated donors.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Topline Results and Other 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Unless Noted, all analysis omits Main Donate gifts.</a:t>
            </a:r>
          </a:p>
          <a:p>
            <a:r>
              <a:rPr lang="en-US" dirty="0" smtClean="0"/>
              <a:t>Excluding Main Donate</a:t>
            </a:r>
          </a:p>
          <a:p>
            <a:pPr lvl="1"/>
            <a:r>
              <a:rPr lang="en-US" dirty="0" smtClean="0"/>
              <a:t>156 DRTV Donors - 12 Month Value of Gifts  - $26,553</a:t>
            </a:r>
          </a:p>
          <a:p>
            <a:r>
              <a:rPr lang="en-US" dirty="0" smtClean="0"/>
              <a:t>Including Main Donate</a:t>
            </a:r>
          </a:p>
          <a:p>
            <a:pPr lvl="1"/>
            <a:r>
              <a:rPr lang="en-US" dirty="0" smtClean="0"/>
              <a:t> Main </a:t>
            </a:r>
            <a:r>
              <a:rPr lang="en-US" dirty="0"/>
              <a:t>Donate - 12 Month Value of Gifts  - </a:t>
            </a:r>
            <a:r>
              <a:rPr lang="en-US" dirty="0" smtClean="0"/>
              <a:t>712 Donors - $96,501</a:t>
            </a:r>
          </a:p>
          <a:p>
            <a:r>
              <a:rPr lang="en-US" dirty="0" smtClean="0"/>
              <a:t>Highest Response Channel -  (45%) from dedicated online donation pages</a:t>
            </a:r>
          </a:p>
          <a:p>
            <a:r>
              <a:rPr lang="en-US" dirty="0" smtClean="0"/>
              <a:t>Highest Response Donor Tenure – 75 (48%) Current WETA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Topline Results and Other 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</a:t>
            </a:r>
            <a:r>
              <a:rPr lang="en-US" dirty="0" smtClean="0"/>
              <a:t>45% of Thank You Gift eligible donations opted for the Fleece</a:t>
            </a:r>
          </a:p>
          <a:p>
            <a:r>
              <a:rPr lang="en-US" dirty="0" smtClean="0"/>
              <a:t>WETA UK provides the most valuable donors </a:t>
            </a:r>
          </a:p>
          <a:p>
            <a:r>
              <a:rPr lang="en-US" dirty="0" smtClean="0"/>
              <a:t>Most valuable daypart is afternoon (12 noon- 4 pm)</a:t>
            </a:r>
          </a:p>
          <a:p>
            <a:r>
              <a:rPr lang="en-US" dirty="0" smtClean="0"/>
              <a:t>Current and Lapsed Members upgraded their 12 month value by $11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than 4% of Donors gave via EFT</a:t>
            </a:r>
          </a:p>
          <a:p>
            <a:r>
              <a:rPr lang="en-US" dirty="0"/>
              <a:t>Only Two Audience Service Comments on Campaign</a:t>
            </a:r>
          </a:p>
          <a:p>
            <a:r>
              <a:rPr lang="en-US" dirty="0"/>
              <a:t>Two donors formerly giving through workplace giving made sustaining gifts via the Main Donate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"/>
          <p:cNvSpPr txBox="1">
            <a:spLocks noGrp="1"/>
          </p:cNvSpPr>
          <p:nvPr/>
        </p:nvSpPr>
        <p:spPr>
          <a:xfrm>
            <a:off x="2769203" y="0"/>
            <a:ext cx="6891051" cy="831627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sz="2100" b="0" i="0" u="none" dirty="0">
                <a:latin typeface="Segoe UI Light"/>
                <a:ea typeface="Segoe UI Light"/>
                <a:cs typeface="Segoe UI Light"/>
              </a:rPr>
              <a:t>DRTV Donors</a:t>
            </a:r>
          </a:p>
          <a:p>
            <a:pPr algn="ctr"/>
            <a:r>
              <a:rPr sz="2100" b="0" i="0" u="none" dirty="0">
                <a:latin typeface="Segoe UI Light"/>
                <a:ea typeface="Segoe UI Light"/>
                <a:cs typeface="Segoe UI Light"/>
              </a:rPr>
              <a:t>FY </a:t>
            </a:r>
            <a:r>
              <a:rPr sz="2100" b="0" i="0" u="none" dirty="0" smtClean="0">
                <a:latin typeface="Segoe UI Light"/>
                <a:ea typeface="Segoe UI Light"/>
                <a:cs typeface="Segoe UI Light"/>
              </a:rPr>
              <a:t>2017</a:t>
            </a:r>
            <a:endParaRPr lang="en-US" sz="2100" b="0" i="0" u="none" dirty="0" smtClean="0">
              <a:latin typeface="Segoe UI Light"/>
              <a:ea typeface="Segoe UI Light"/>
              <a:cs typeface="Segoe UI Light"/>
            </a:endParaRPr>
          </a:p>
          <a:p>
            <a:pPr algn="ctr"/>
            <a:r>
              <a:rPr lang="en-US" sz="2100" dirty="0" smtClean="0">
                <a:latin typeface="Segoe UI Light"/>
                <a:ea typeface="Segoe UI Light"/>
                <a:cs typeface="Segoe UI Light"/>
              </a:rPr>
              <a:t>Without Main </a:t>
            </a:r>
            <a:r>
              <a:rPr lang="en-US" sz="2100" smtClean="0">
                <a:latin typeface="Segoe UI Light"/>
                <a:ea typeface="Segoe UI Light"/>
                <a:cs typeface="Segoe UI Light"/>
              </a:rPr>
              <a:t>Donate Form Gifts</a:t>
            </a:r>
            <a:endParaRPr lang="en-US" sz="2100" dirty="0" smtClean="0">
              <a:latin typeface="Segoe UI Light"/>
              <a:ea typeface="Segoe UI Light"/>
              <a:cs typeface="Segoe UI Light"/>
            </a:endParaRPr>
          </a:p>
        </p:txBody>
      </p:sp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0800"/>
            <a:ext cx="11887200" cy="4038600"/>
          </a:xfrm>
          <a:prstGeom prst="rect">
            <a:avLst/>
          </a:prstGeom>
          <a:noFill/>
        </p:spPr>
      </p:pic>
      <p:pic>
        <p:nvPicPr>
          <p:cNvPr id="4" name="Picture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01833"/>
            <a:ext cx="11811000" cy="914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"/>
          <p:cNvSpPr txBox="1">
            <a:spLocks noGrp="1"/>
          </p:cNvSpPr>
          <p:nvPr/>
        </p:nvSpPr>
        <p:spPr>
          <a:xfrm>
            <a:off x="2769203" y="0"/>
            <a:ext cx="6891051" cy="831627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sz="2100" b="0" i="0" u="none" dirty="0">
                <a:latin typeface="Segoe UI Light"/>
                <a:ea typeface="Segoe UI Light"/>
                <a:cs typeface="Segoe UI Light"/>
              </a:rPr>
              <a:t>DRTV Donors</a:t>
            </a:r>
          </a:p>
          <a:p>
            <a:pPr algn="ctr"/>
            <a:r>
              <a:rPr sz="2100" b="0" i="0" u="none" dirty="0">
                <a:latin typeface="Segoe UI Light"/>
                <a:ea typeface="Segoe UI Light"/>
                <a:cs typeface="Segoe UI Light"/>
              </a:rPr>
              <a:t>FY </a:t>
            </a:r>
            <a:r>
              <a:rPr sz="2100" b="0" i="0" u="none" dirty="0" smtClean="0">
                <a:latin typeface="Segoe UI Light"/>
                <a:ea typeface="Segoe UI Light"/>
                <a:cs typeface="Segoe UI Light"/>
              </a:rPr>
              <a:t>2017</a:t>
            </a:r>
            <a:endParaRPr lang="en-US" sz="2100" b="0" i="0" u="none" dirty="0" smtClean="0">
              <a:latin typeface="Segoe UI Light"/>
              <a:ea typeface="Segoe UI Light"/>
              <a:cs typeface="Segoe UI Light"/>
            </a:endParaRPr>
          </a:p>
          <a:p>
            <a:pPr algn="ctr"/>
            <a:r>
              <a:rPr lang="en-US" sz="2100" dirty="0" smtClean="0">
                <a:latin typeface="Segoe UI Light"/>
                <a:ea typeface="Segoe UI Light"/>
                <a:cs typeface="Segoe UI Light"/>
              </a:rPr>
              <a:t>Summary with Gifts to Main Donate Form</a:t>
            </a:r>
            <a:endParaRPr sz="2100" b="0" i="0" u="none" dirty="0">
              <a:latin typeface="Segoe UI Light"/>
              <a:ea typeface="Segoe UI Light"/>
              <a:cs typeface="Segoe UI Light"/>
            </a:endParaRPr>
          </a:p>
        </p:txBody>
      </p:sp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10145"/>
            <a:ext cx="11811000" cy="914400"/>
          </a:xfrm>
          <a:prstGeom prst="rect">
            <a:avLst/>
          </a:prstGeom>
          <a:noFill/>
        </p:spPr>
      </p:pic>
      <p:pic>
        <p:nvPicPr>
          <p:cNvPr id="4" name="Picture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90800"/>
            <a:ext cx="11887200" cy="4038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5624"/>
            <a:ext cx="12039600" cy="503237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Donors by Channel and Spot</a:t>
            </a:r>
            <a:br>
              <a:rPr lang="en-US" dirty="0" smtClean="0"/>
            </a:br>
            <a:r>
              <a:rPr lang="en-US" sz="2700" dirty="0" smtClean="0"/>
              <a:t>Majority of Gifts via Web / Highest % of New Members from Leaderboard (11.5% of all Gifts, 39% of New Donors)</a:t>
            </a:r>
            <a:endParaRPr lang="en-US" sz="2700" dirty="0"/>
          </a:p>
        </p:txBody>
      </p:sp>
      <p:sp>
        <p:nvSpPr>
          <p:cNvPr id="8" name="Explosion 2 7"/>
          <p:cNvSpPr/>
          <p:nvPr/>
        </p:nvSpPr>
        <p:spPr>
          <a:xfrm>
            <a:off x="9676015" y="5087390"/>
            <a:ext cx="1878676" cy="1147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71 via Web</a:t>
            </a:r>
            <a:endParaRPr lang="en-US" dirty="0"/>
          </a:p>
        </p:txBody>
      </p:sp>
      <p:sp>
        <p:nvSpPr>
          <p:cNvPr id="9" name="Explosion 2 8"/>
          <p:cNvSpPr/>
          <p:nvPr/>
        </p:nvSpPr>
        <p:spPr>
          <a:xfrm>
            <a:off x="7160030" y="4666212"/>
            <a:ext cx="1878676" cy="1147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47 via UK</a:t>
            </a:r>
            <a:endParaRPr lang="en-US" dirty="0"/>
          </a:p>
        </p:txBody>
      </p:sp>
      <p:sp>
        <p:nvSpPr>
          <p:cNvPr id="10" name="Explosion 2 9"/>
          <p:cNvSpPr/>
          <p:nvPr/>
        </p:nvSpPr>
        <p:spPr>
          <a:xfrm>
            <a:off x="5281354" y="3422074"/>
            <a:ext cx="1878676" cy="1147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 via TVHD</a:t>
            </a:r>
            <a:endParaRPr lang="en-US" dirty="0"/>
          </a:p>
        </p:txBody>
      </p:sp>
      <p:sp>
        <p:nvSpPr>
          <p:cNvPr id="11" name="Explosion 2 10"/>
          <p:cNvSpPr/>
          <p:nvPr/>
        </p:nvSpPr>
        <p:spPr>
          <a:xfrm>
            <a:off x="4602481" y="2164921"/>
            <a:ext cx="1878676" cy="11471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 via TV26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02223"/>
            <a:ext cx="5181600" cy="5514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914400" y="603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/>
              <a:t>Majority </a:t>
            </a:r>
            <a:r>
              <a:rPr lang="en-US" sz="2800" dirty="0" smtClean="0"/>
              <a:t>of DRTV donors are </a:t>
            </a:r>
            <a:r>
              <a:rPr lang="en-US" sz="2800" dirty="0"/>
              <a:t>current WETA members </a:t>
            </a:r>
            <a:br>
              <a:rPr lang="en-US" sz="2800" dirty="0"/>
            </a:br>
            <a:r>
              <a:rPr lang="en-US" sz="2800" dirty="0"/>
              <a:t>46 New</a:t>
            </a:r>
            <a:r>
              <a:rPr lang="en-US" sz="2800" dirty="0" smtClean="0"/>
              <a:t>, 75 Current,35 Reactivated (most were 1 </a:t>
            </a:r>
            <a:r>
              <a:rPr lang="en-US" sz="2800" dirty="0" err="1" smtClean="0"/>
              <a:t>yr</a:t>
            </a:r>
            <a:r>
              <a:rPr lang="en-US" sz="2800" dirty="0" smtClean="0"/>
              <a:t> – 6 </a:t>
            </a:r>
            <a:r>
              <a:rPr lang="en-US" sz="2800" dirty="0" err="1" smtClean="0"/>
              <a:t>yrs</a:t>
            </a:r>
            <a:r>
              <a:rPr lang="en-US" sz="2800" dirty="0" smtClean="0"/>
              <a:t> lapsed)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582" y="1182655"/>
            <a:ext cx="4809418" cy="5514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65934" y="2707462"/>
            <a:ext cx="400110" cy="3114360"/>
          </a:xfrm>
          <a:prstGeom prst="rect">
            <a:avLst/>
          </a:prstGeom>
          <a:solidFill>
            <a:schemeClr val="bg2"/>
          </a:solidFill>
        </p:spPr>
        <p:txBody>
          <a:bodyPr vert="vert"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Numbers = Calendar years prior to gift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majority of current or lapsed donors were previous DRF donors prior to this campaign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9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828" y="1825625"/>
            <a:ext cx="8450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482</Words>
  <Application>Microsoft Office PowerPoint</Application>
  <PresentationFormat>Custom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Custom Design</vt:lpstr>
      <vt:lpstr>WETA DRTV Analysis</vt:lpstr>
      <vt:lpstr>Summary</vt:lpstr>
      <vt:lpstr>Topline Results and Other Tidbits</vt:lpstr>
      <vt:lpstr>Topline Results and Other Tidbits</vt:lpstr>
      <vt:lpstr>PowerPoint Presentation</vt:lpstr>
      <vt:lpstr>PowerPoint Presentation</vt:lpstr>
      <vt:lpstr>Donors by Channel and Spot Majority of Gifts via Web / Highest % of New Members from Leaderboard (11.5% of all Gifts, 39% of New Donors)</vt:lpstr>
      <vt:lpstr>Majority of DRTV donors are current WETA members  46 New, 75 Current,35 Reactivated (most were 1 yr – 6 yrs lapsed)</vt:lpstr>
      <vt:lpstr>The majority of current or lapsed donors were previous DRF donors prior to this campaign </vt:lpstr>
      <vt:lpstr>UK Responders provide the Highest 12 Month Value and Higher mix of sustainers compared to other channels </vt:lpstr>
      <vt:lpstr>Gift Array – Inclusive of Main Donate Page Only two $240 gifts but 49 at higher amounts 20% of 1x gifts at Passport level </vt:lpstr>
      <vt:lpstr>Premium Takers – 45% of Eligible Donors  Requested a Thank you Gift (inclusive of Main Donate)</vt:lpstr>
      <vt:lpstr>Premium Takers Web Only Highest % of Thank You Gift takers were from the social ads</vt:lpstr>
      <vt:lpstr>Daypart Comparison by Channel Majority of Gifts in Afternoon Daypart</vt:lpstr>
      <vt:lpstr>Passport Activations inclusive of Main Donate Page 46% of Donors Activated Passport*</vt:lpstr>
      <vt:lpstr>Passport Activations Without Main Donate Page Only 33.5% of Donors Activated Passport*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Tracy B. Ferrier</cp:lastModifiedBy>
  <cp:revision>35</cp:revision>
  <dcterms:created xsi:type="dcterms:W3CDTF">2016-09-04T11:54:55Z</dcterms:created>
  <dcterms:modified xsi:type="dcterms:W3CDTF">2017-06-15T16:29:09Z</dcterms:modified>
</cp:coreProperties>
</file>